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0" r:id="rId6"/>
    <p:sldId id="262" r:id="rId7"/>
    <p:sldId id="263" r:id="rId8"/>
    <p:sldId id="269" r:id="rId9"/>
    <p:sldId id="264" r:id="rId10"/>
    <p:sldId id="273" r:id="rId11"/>
    <p:sldId id="274" r:id="rId12"/>
    <p:sldId id="275" r:id="rId13"/>
    <p:sldId id="266" r:id="rId14"/>
    <p:sldId id="268" r:id="rId15"/>
    <p:sldId id="259" r:id="rId16"/>
    <p:sldId id="278" r:id="rId17"/>
    <p:sldId id="281"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Untitled Section" id="{49E4B367-1E44-43CE-A365-2B94ABA0EB21}">
          <p14:sldIdLst>
            <p14:sldId id="256"/>
            <p14:sldId id="257"/>
            <p14:sldId id="260"/>
            <p14:sldId id="262"/>
            <p14:sldId id="263"/>
            <p14:sldId id="269"/>
            <p14:sldId id="264"/>
            <p14:sldId id="273"/>
            <p14:sldId id="274"/>
            <p14:sldId id="275"/>
            <p14:sldId id="266"/>
            <p14:sldId id="268"/>
            <p14:sldId id="259"/>
            <p14:sldId id="278"/>
            <p14:sldId id="28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7" autoAdjust="0"/>
    <p:restoredTop sz="94664" autoAdjust="0"/>
  </p:normalViewPr>
  <p:slideViewPr>
    <p:cSldViewPr snapToGrid="0">
      <p:cViewPr varScale="1">
        <p:scale>
          <a:sx n="45" d="100"/>
          <a:sy n="45" d="100"/>
        </p:scale>
        <p:origin x="470" y="67"/>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8" Type="http://schemas.openxmlformats.org/officeDocument/2006/relationships/slide" Target="slides/slide15.xml"/><Relationship Id="rId13" Type="http://schemas.openxmlformats.org/officeDocument/2006/relationships/slide" Target="slides/slide10.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4.xml"/><Relationship Id="rId17" Type="http://schemas.openxmlformats.org/officeDocument/2006/relationships/slide" Target="slides/slide14.xml"/><Relationship Id="rId12" Type="http://schemas.openxmlformats.org/officeDocument/2006/relationships/slide" Target="slides/slide9.xml"/><Relationship Id="rId20" Type="http://schemas.openxmlformats.org/officeDocument/2006/relationships/viewProps" Target="viewProps.xml"/><Relationship Id="rId2" Type="http://schemas.openxmlformats.org/officeDocument/2006/relationships/theme" Target="theme/theme1.xml"/><Relationship Id="rId16" Type="http://schemas.openxmlformats.org/officeDocument/2006/relationships/slide" Target="slides/slide13.xml"/><Relationship Id="rId6" Type="http://schemas.openxmlformats.org/officeDocument/2006/relationships/slide" Target="slides/slide3.xml"/><Relationship Id="rId11" Type="http://schemas.openxmlformats.org/officeDocument/2006/relationships/slide" Target="slides/slide8.xml"/><Relationship Id="rId1" Type="http://schemas.openxmlformats.org/officeDocument/2006/relationships/slideMaster" Target="slideMasters/slideMaster1.xml"/><Relationship Id="rId24"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ustomXml" Target="../customXml/item2.xml"/><Relationship Id="rId19" Type="http://schemas.openxmlformats.org/officeDocument/2006/relationships/presProps" Target="presProps.xml"/><Relationship Id="rId10" Type="http://schemas.openxmlformats.org/officeDocument/2006/relationships/slide" Target="slides/slide7.xml"/><Relationship Id="rId9" Type="http://schemas.openxmlformats.org/officeDocument/2006/relationships/slide" Target="slides/slide6.xml"/><Relationship Id="rId4" Type="http://schemas.openxmlformats.org/officeDocument/2006/relationships/notesMaster" Target="notesMasters/notesMaster1.xml"/><Relationship Id="rId14" Type="http://schemas.openxmlformats.org/officeDocument/2006/relationships/slide" Target="slides/slide11.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p:txBody>
      </p:sp>
      <p:sp>
        <p:nvSpPr>
          <p:cNvPr id="149" name="Shape 149"/>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Helvetica Neue"/>
      </a:defRPr>
    </a:lvl1pPr>
    <a:lvl2pPr indent="228600" defTabSz="457200" latinLnBrk="0">
      <a:lnSpc>
        <a:spcPct val="118000"/>
      </a:lnSpc>
      <a:defRPr sz="2200">
        <a:latin typeface="+mn-lt"/>
        <a:ea typeface="+mn-ea"/>
        <a:cs typeface="+mn-cs"/>
        <a:sym typeface="Helvetica Neue"/>
      </a:defRPr>
    </a:lvl2pPr>
    <a:lvl3pPr indent="457200" defTabSz="457200" latinLnBrk="0">
      <a:lnSpc>
        <a:spcPct val="118000"/>
      </a:lnSpc>
      <a:defRPr sz="2200">
        <a:latin typeface="+mn-lt"/>
        <a:ea typeface="+mn-ea"/>
        <a:cs typeface="+mn-cs"/>
        <a:sym typeface="Helvetica Neue"/>
      </a:defRPr>
    </a:lvl3pPr>
    <a:lvl4pPr indent="685800" defTabSz="457200" latinLnBrk="0">
      <a:lnSpc>
        <a:spcPct val="118000"/>
      </a:lnSpc>
      <a:defRPr sz="2200">
        <a:latin typeface="+mn-lt"/>
        <a:ea typeface="+mn-ea"/>
        <a:cs typeface="+mn-cs"/>
        <a:sym typeface="Helvetica Neue"/>
      </a:defRPr>
    </a:lvl4pPr>
    <a:lvl5pPr indent="914400" defTabSz="457200" latinLnBrk="0">
      <a:lnSpc>
        <a:spcPct val="118000"/>
      </a:lnSpc>
      <a:defRPr sz="2200">
        <a:latin typeface="+mn-lt"/>
        <a:ea typeface="+mn-ea"/>
        <a:cs typeface="+mn-cs"/>
        <a:sym typeface="Helvetica Neue"/>
      </a:defRPr>
    </a:lvl5pPr>
    <a:lvl6pPr indent="1143000" defTabSz="457200" latinLnBrk="0">
      <a:lnSpc>
        <a:spcPct val="118000"/>
      </a:lnSpc>
      <a:defRPr sz="2200">
        <a:latin typeface="+mn-lt"/>
        <a:ea typeface="+mn-ea"/>
        <a:cs typeface="+mn-cs"/>
        <a:sym typeface="Helvetica Neue"/>
      </a:defRPr>
    </a:lvl6pPr>
    <a:lvl7pPr indent="1371600" defTabSz="457200" latinLnBrk="0">
      <a:lnSpc>
        <a:spcPct val="118000"/>
      </a:lnSpc>
      <a:defRPr sz="2200">
        <a:latin typeface="+mn-lt"/>
        <a:ea typeface="+mn-ea"/>
        <a:cs typeface="+mn-cs"/>
        <a:sym typeface="Helvetica Neue"/>
      </a:defRPr>
    </a:lvl7pPr>
    <a:lvl8pPr indent="1600200" defTabSz="457200" latinLnBrk="0">
      <a:lnSpc>
        <a:spcPct val="118000"/>
      </a:lnSpc>
      <a:defRPr sz="2200">
        <a:latin typeface="+mn-lt"/>
        <a:ea typeface="+mn-ea"/>
        <a:cs typeface="+mn-cs"/>
        <a:sym typeface="Helvetica Neue"/>
      </a:defRPr>
    </a:lvl8pPr>
    <a:lvl9pPr indent="1828800" defTabSz="457200" latinLnBrk="0">
      <a:lnSpc>
        <a:spcPct val="118000"/>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b="1">
              <a:sym typeface="+mn-ea"/>
            </a:endParaRPr>
          </a:p>
          <a:p>
            <a:endParaRPr lang="en-US" altLang="zh-CN" b="1">
              <a:sym typeface="+mn-ea"/>
            </a:endParaRPr>
          </a:p>
          <a:p>
            <a:endParaRPr lang="en-US" altLang="zh-CN" b="1">
              <a:sym typeface="+mn-ea"/>
            </a:endParaRPr>
          </a:p>
          <a:p>
            <a:endParaRPr lang="en-US" altLang="zh-CN" b="1">
              <a:sym typeface="+mn-ea"/>
            </a:endParaRPr>
          </a:p>
          <a:p>
            <a:endParaRPr lang="en-US" altLang="zh-CN" b="1"/>
          </a:p>
          <a:p>
            <a:r>
              <a:rPr lang="en-US" altLang="zh-CN"/>
              <a:t>The USA suggests adding size ranges and arrows, or alternatively keeping Annex I as a CCCF website document. Thailand supports retaining the colour format and ensuring that Datura spp. is consistently italicised.</a:t>
            </a:r>
            <a:endParaRPr lang="en-US" altLang="zh-CN"/>
          </a:p>
          <a:p>
            <a:endParaRPr lang="en-US" altLang="zh-CN"/>
          </a:p>
          <a:p>
            <a:r>
              <a:rPr lang="en-US" altLang="zh-CN"/>
              <a:t>On Annex I, there is broad support for retention. Members agree that the Annex should be kept, subject to three conditions: copyright clearance, clarity when reproduced in grayscale, and sufficient diagnostic value—meaning the images must remain useful for identification even without colour.</a:t>
            </a:r>
            <a:endParaRPr lang="en-US" altLang="zh-CN"/>
          </a:p>
          <a:p>
            <a:endParaRPr lang="en-US" altLang="zh-CN"/>
          </a:p>
          <a:p>
            <a:endParaRPr lang="en-US" altLang="zh-CN"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a:p>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showMasterSp="0">
  <p:cSld name="GSC Template 01">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blank" showMasterSp="0">
  <p:cSld name="GSC Template 02">
    <p:spTree>
      <p:nvGrpSpPr>
        <p:cNvPr id="1" name=""/>
        <p:cNvGrpSpPr/>
        <p:nvPr/>
      </p:nvGrpSpPr>
      <p:grpSpPr>
        <a:xfrm>
          <a:off x="0" y="0"/>
          <a:ext cx="0" cy="0"/>
          <a:chOff x="0" y="0"/>
          <a:chExt cx="0" cy="0"/>
        </a:xfrm>
      </p:grpSpPr>
      <p:pic>
        <p:nvPicPr>
          <p:cNvPr id="154" name="GSC_PowerPoint_template 2026_E_02.pdf" descr="GSC_PowerPoint_template 2026_E_02.pdf"/>
          <p:cNvPicPr>
            <a:picLocks noChangeAspect="1"/>
          </p:cNvPicPr>
          <p:nvPr/>
        </p:nvPicPr>
        <p:blipFill>
          <a:blip r:embed="rId2"/>
          <a:stretch>
            <a:fillRect/>
          </a:stretch>
        </p:blipFill>
        <p:spPr>
          <a:xfrm>
            <a:off x="0" y="0"/>
            <a:ext cx="24384000" cy="13716000"/>
          </a:xfrm>
          <a:prstGeom prst="rect">
            <a:avLst/>
          </a:prstGeom>
          <a:ln w="12700">
            <a:miter lim="400000"/>
            <a:headEnd/>
            <a:tailEnd/>
          </a:ln>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blank" showMasterSp="0">
  <p:cSld name="GSC Template 03">
    <p:spTree>
      <p:nvGrpSpPr>
        <p:cNvPr id="1" name=""/>
        <p:cNvGrpSpPr/>
        <p:nvPr/>
      </p:nvGrpSpPr>
      <p:grpSpPr>
        <a:xfrm>
          <a:off x="0" y="0"/>
          <a:ext cx="0" cy="0"/>
          <a:chOff x="0" y="0"/>
          <a:chExt cx="0" cy="0"/>
        </a:xfrm>
      </p:grpSpPr>
      <p:pic>
        <p:nvPicPr>
          <p:cNvPr id="3" name="Immagin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24384000" cy="13716001"/>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blank" showMasterSp="0">
  <p:cSld name="GSC Template 04">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7709" y="0"/>
            <a:ext cx="24356291" cy="13722606"/>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p:cNvSpPr txBox="1">
            <a:spLocks noGrp="1"/>
          </p:cNvSpPr>
          <p:nvPr>
            <p:ph type="title" hasCustomPrompt="1"/>
          </p:nvPr>
        </p:nvSpPr>
        <p:spPr>
          <a:xfrm>
            <a:off x="1206500" y="1079500"/>
            <a:ext cx="21971000" cy="1433163"/>
          </a:xfrm>
          <a:prstGeom prst="rect">
            <a:avLst/>
          </a:prstGeom>
          <a:ln w="12700">
            <a:miter lim="400000"/>
          </a:ln>
        </p:spPr>
        <p:txBody>
          <a:bodyPr lIns="50800" tIns="50800" rIns="50800" bIns="50800">
            <a:normAutofit/>
          </a:bodyPr>
          <a:lstStyle/>
          <a:p>
            <a:r>
              <a:t>Titolo</a:t>
            </a:r>
          </a:p>
        </p:txBody>
      </p:sp>
      <p:sp>
        <p:nvSpPr>
          <p:cNvPr id="3" name="Corpo livello uno…"/>
          <p:cNvSpPr txBox="1">
            <a:spLocks noGrp="1"/>
          </p:cNvSpPr>
          <p:nvPr>
            <p:ph type="body" idx="1" hasCustomPrompt="1"/>
          </p:nvPr>
        </p:nvSpPr>
        <p:spPr>
          <a:xfrm>
            <a:off x="1206500" y="4248504"/>
            <a:ext cx="21971000" cy="8256012"/>
          </a:xfrm>
          <a:prstGeom prst="rect">
            <a:avLst/>
          </a:prstGeom>
          <a:ln w="12700">
            <a:miter lim="400000"/>
          </a:ln>
        </p:spPr>
        <p:txBody>
          <a:bodyPr lIns="50800" tIns="50800" rIns="50800" bIns="50800">
            <a:normAutofit/>
          </a:bodyPr>
          <a:lstStyle/>
          <a:p>
            <a:r>
              <a:t>Testo elenco puntato diapositiva</a:t>
            </a:r>
          </a:p>
          <a:p>
            <a:pPr lvl="1"/>
          </a:p>
          <a:p>
            <a:pPr lvl="2"/>
          </a:p>
          <a:p>
            <a:pPr lvl="3"/>
          </a:p>
          <a:p>
            <a:pPr lvl="4"/>
          </a:p>
        </p:txBody>
      </p:sp>
      <p:sp>
        <p:nvSpPr>
          <p:cNvPr id="4" name="Numero diapositiva"/>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xStyles>
    <p:titleStyle>
      <a:lvl1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725" y="3380423"/>
            <a:ext cx="21811615" cy="42259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400" rtl="0" fontAlgn="auto" latinLnBrk="0" hangingPunct="0">
              <a:lnSpc>
                <a:spcPct val="100000"/>
              </a:lnSpc>
              <a:spcBef>
                <a:spcPts val="0"/>
              </a:spcBef>
              <a:spcAft>
                <a:spcPts val="0"/>
              </a:spcAft>
              <a:buClrTx/>
              <a:buSzTx/>
              <a:buFontTx/>
              <a:buNone/>
            </a:pPr>
            <a:r>
              <a:rPr kumimoji="0" lang="en-US" sz="8000" b="0" i="0" u="none" strike="noStrike" cap="none" spc="0" normalizeH="0" baseline="0" dirty="0">
                <a:ln>
                  <a:noFill/>
                </a:ln>
                <a:solidFill>
                  <a:schemeClr val="bg1"/>
                </a:solidFill>
                <a:effectLst/>
                <a:uFillTx/>
                <a:latin typeface="Calibri" panose="020F0502020204030204" charset="0"/>
                <a:ea typeface="黑体" panose="02010609060101010101" charset="-122"/>
                <a:cs typeface="Calibri" panose="020F0502020204030204" charset="0"/>
                <a:sym typeface="Helvetica Neue"/>
              </a:rPr>
              <a:t>CCCF19</a:t>
            </a:r>
            <a:endParaRPr lang="en-US" sz="8000" dirty="0">
              <a:solidFill>
                <a:schemeClr val="bg1"/>
              </a:solidFill>
              <a:latin typeface="Calibri" panose="020F0502020204030204" charset="0"/>
              <a:ea typeface="黑体" panose="02010609060101010101" charset="-122"/>
              <a:cs typeface="Calibri" panose="020F0502020204030204" charset="0"/>
            </a:endParaRPr>
          </a:p>
          <a:p>
            <a:pPr marL="0" marR="0" indent="0" algn="l" defTabSz="2438400" rtl="0" fontAlgn="auto" latinLnBrk="0" hangingPunct="0">
              <a:lnSpc>
                <a:spcPct val="100000"/>
              </a:lnSpc>
              <a:spcBef>
                <a:spcPts val="0"/>
              </a:spcBef>
              <a:spcAft>
                <a:spcPts val="0"/>
              </a:spcAft>
              <a:buClrTx/>
              <a:buSzTx/>
              <a:buFontTx/>
              <a:buNone/>
            </a:pPr>
            <a:endParaRPr lang="en-US" sz="2000" dirty="0">
              <a:solidFill>
                <a:schemeClr val="bg1"/>
              </a:solidFill>
              <a:latin typeface="Calibri" panose="020F0502020204030204" charset="0"/>
              <a:ea typeface="黑体" panose="02010609060101010101" charset="-122"/>
              <a:cs typeface="Calibri" panose="020F0502020204030204" charset="0"/>
            </a:endParaRPr>
          </a:p>
          <a:p>
            <a:pPr marL="0" marR="0" indent="0" algn="l" defTabSz="2438400" rtl="0" fontAlgn="auto" latinLnBrk="0" hangingPunct="0">
              <a:lnSpc>
                <a:spcPct val="100000"/>
              </a:lnSpc>
              <a:spcBef>
                <a:spcPts val="0"/>
              </a:spcBef>
              <a:spcAft>
                <a:spcPts val="0"/>
              </a:spcAft>
              <a:buClrTx/>
              <a:buSzTx/>
              <a:buFontTx/>
              <a:buNone/>
            </a:pPr>
            <a:r>
              <a:rPr lang="en-US" sz="6000" dirty="0">
                <a:solidFill>
                  <a:schemeClr val="bg1"/>
                </a:solidFill>
                <a:latin typeface="Calibri" panose="020F0502020204030204" charset="0"/>
                <a:ea typeface="黑体" panose="02010609060101010101" charset="-122"/>
                <a:cs typeface="Calibri" panose="020F0502020204030204" charset="0"/>
              </a:rPr>
              <a:t>CODEX COMMITTEE ON CONTAMINANTS IN FOODS</a:t>
            </a:r>
            <a:endParaRPr lang="en-US" sz="6000" dirty="0">
              <a:solidFill>
                <a:schemeClr val="bg1"/>
              </a:solidFill>
              <a:latin typeface="Calibri" panose="020F0502020204030204" charset="0"/>
              <a:ea typeface="黑体" panose="02010609060101010101" charset="-122"/>
              <a:cs typeface="Calibri" panose="020F0502020204030204" charset="0"/>
            </a:endParaRPr>
          </a:p>
          <a:p>
            <a:pPr marL="0" marR="0" indent="0" algn="l" defTabSz="2438400" rtl="0" fontAlgn="auto" latinLnBrk="0" hangingPunct="0">
              <a:lnSpc>
                <a:spcPct val="100000"/>
              </a:lnSpc>
              <a:spcBef>
                <a:spcPts val="0"/>
              </a:spcBef>
              <a:spcAft>
                <a:spcPts val="0"/>
              </a:spcAft>
              <a:buClrTx/>
              <a:buSzTx/>
              <a:buFontTx/>
              <a:buNone/>
            </a:pPr>
            <a:endParaRPr kumimoji="0" lang="en-US" sz="5400" b="0" i="0" u="none" strike="noStrike" cap="none" spc="0" normalizeH="0" baseline="0" dirty="0">
              <a:ln>
                <a:noFill/>
              </a:ln>
              <a:solidFill>
                <a:schemeClr val="bg1"/>
              </a:solidFill>
              <a:effectLst/>
              <a:uFillTx/>
              <a:latin typeface="Calibri" panose="020F0502020204030204" charset="0"/>
              <a:ea typeface="黑体" panose="02010609060101010101" charset="-122"/>
              <a:cs typeface="Calibri" panose="020F0502020204030204" charset="0"/>
              <a:sym typeface="Helvetica Neue"/>
            </a:endParaRPr>
          </a:p>
          <a:p>
            <a:pPr marL="0" marR="0" indent="0" algn="l" defTabSz="2438400" rtl="0" fontAlgn="auto" latinLnBrk="0" hangingPunct="0">
              <a:lnSpc>
                <a:spcPct val="100000"/>
              </a:lnSpc>
              <a:spcBef>
                <a:spcPts val="0"/>
              </a:spcBef>
              <a:spcAft>
                <a:spcPts val="0"/>
              </a:spcAft>
              <a:buClrTx/>
              <a:buSzTx/>
              <a:buFontTx/>
              <a:buNone/>
            </a:pPr>
            <a:endParaRPr kumimoji="0" lang="en-US" sz="5400" b="0" i="0" u="none" strike="noStrike" cap="none" spc="0" normalizeH="0" baseline="0" dirty="0">
              <a:ln>
                <a:noFill/>
              </a:ln>
              <a:solidFill>
                <a:schemeClr val="bg1"/>
              </a:solidFill>
              <a:effectLst/>
              <a:uFillTx/>
              <a:latin typeface="Calibri" panose="020F0502020204030204" charset="0"/>
              <a:ea typeface="黑体" panose="02010609060101010101" charset="-122"/>
              <a:cs typeface="Calibri" panose="020F0502020204030204" charset="0"/>
              <a:sym typeface="Helvetica Neue"/>
            </a:endParaRPr>
          </a:p>
        </p:txBody>
      </p:sp>
      <p:sp>
        <p:nvSpPr>
          <p:cNvPr id="3" name="文本框 2"/>
          <p:cNvSpPr txBox="1"/>
          <p:nvPr/>
        </p:nvSpPr>
        <p:spPr>
          <a:xfrm>
            <a:off x="593725" y="6852603"/>
            <a:ext cx="23519765" cy="259461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0" marR="0" algn="l" defTabSz="2438400" rtl="0" fontAlgn="auto" latinLnBrk="0" hangingPunct="0">
              <a:lnSpc>
                <a:spcPct val="150000"/>
              </a:lnSpc>
              <a:spcBef>
                <a:spcPts val="0"/>
              </a:spcBef>
              <a:spcAft>
                <a:spcPts val="0"/>
              </a:spcAft>
              <a:buClrTx/>
              <a:buSzTx/>
              <a:buFontTx/>
              <a:buNone/>
            </a:pPr>
            <a:r>
              <a:rPr kumimoji="0" lang="en-US" altLang="zh-CN" sz="3600" b="1" i="0"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rPr>
              <a:t>Agenda item 6: CODE OF PRACTICE FOR THE PREVENTION AND REDUCTION OF TROPANE ALKALOID CONTAMINATION IN FOOD AND FEED</a:t>
            </a:r>
            <a:endParaRPr kumimoji="0" lang="en-US" altLang="zh-CN" sz="3600" b="1" i="0"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endParaRPr>
          </a:p>
          <a:p>
            <a:pPr marL="0" marR="0" algn="l" defTabSz="2438400" rtl="0" fontAlgn="auto" latinLnBrk="0" hangingPunct="0">
              <a:lnSpc>
                <a:spcPct val="150000"/>
              </a:lnSpc>
              <a:spcBef>
                <a:spcPts val="0"/>
              </a:spcBef>
              <a:spcAft>
                <a:spcPts val="0"/>
              </a:spcAft>
              <a:buClrTx/>
              <a:buSzTx/>
              <a:buFontTx/>
              <a:buNone/>
            </a:pPr>
            <a:r>
              <a:rPr kumimoji="0" lang="en-US" altLang="zh-CN" sz="3600" i="1"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rPr>
              <a:t>CX/CF 26/19/6</a:t>
            </a:r>
            <a:r>
              <a:rPr kumimoji="0" lang="zh-CN" altLang="en-US" sz="3600" i="1"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rPr>
              <a:t>；</a:t>
            </a:r>
            <a:r>
              <a:rPr kumimoji="0" lang="en-US" altLang="zh-CN" sz="3600" i="1"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rPr>
              <a:t>CX/CF 26/19/6-Add.1</a:t>
            </a:r>
            <a:endParaRPr kumimoji="0" lang="en-US" altLang="zh-CN" sz="3600" i="1"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endParaRPr>
          </a:p>
        </p:txBody>
      </p:sp>
      <p:sp>
        <p:nvSpPr>
          <p:cNvPr id="4" name="文本框 3"/>
          <p:cNvSpPr txBox="1"/>
          <p:nvPr/>
        </p:nvSpPr>
        <p:spPr>
          <a:xfrm>
            <a:off x="631825" y="11379518"/>
            <a:ext cx="12690475" cy="133223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0" marR="0" algn="l" defTabSz="2438400" rtl="0" fontAlgn="auto" latinLnBrk="0" hangingPunct="0">
              <a:lnSpc>
                <a:spcPct val="150000"/>
              </a:lnSpc>
              <a:spcBef>
                <a:spcPts val="0"/>
              </a:spcBef>
              <a:spcAft>
                <a:spcPts val="0"/>
              </a:spcAft>
              <a:buClrTx/>
              <a:buSzTx/>
              <a:buFontTx/>
              <a:buNone/>
            </a:pPr>
            <a:r>
              <a:rPr kumimoji="0" lang="en-US" altLang="zh-CN" sz="3200" b="0" i="0"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rPr>
              <a:t>PRE-CCCF19 MEETINGS, October 9, 2026</a:t>
            </a:r>
            <a:endParaRPr kumimoji="0" lang="en-US" altLang="zh-CN" sz="3200" b="0" i="0"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Helvetica Neue"/>
            </a:endParaRPr>
          </a:p>
          <a:p>
            <a:pPr marL="0" marR="0" algn="ctr" defTabSz="2438400" rtl="0" fontAlgn="auto" latinLnBrk="0" hangingPunct="0">
              <a:lnSpc>
                <a:spcPct val="100000"/>
              </a:lnSpc>
              <a:spcBef>
                <a:spcPts val="0"/>
              </a:spcBef>
              <a:spcAft>
                <a:spcPts val="0"/>
              </a:spcAft>
              <a:buClrTx/>
              <a:buSzTx/>
              <a:buFontTx/>
              <a:buNone/>
            </a:pPr>
            <a:endParaRPr kumimoji="0" lang="en-US" altLang="zh-CN" sz="3200" b="0" i="0" u="none" strike="noStrike" cap="none" spc="0" normalizeH="0" baseline="0">
              <a:ln>
                <a:noFill/>
              </a:ln>
              <a:solidFill>
                <a:schemeClr val="bg1"/>
              </a:solidFill>
              <a:effectLst/>
              <a:uFillTx/>
              <a:latin typeface="Arial" panose="020B0604020202020204" pitchFamily="34" charset="0"/>
              <a:ea typeface="+mn-ea"/>
              <a:cs typeface="Arial" panose="020B0604020202020204" pitchFamily="34" charset="0"/>
              <a:sym typeface="+mn-ea"/>
            </a:endParaRPr>
          </a:p>
        </p:txBody>
      </p:sp>
      <p:sp>
        <p:nvSpPr>
          <p:cNvPr id="11" name="Text Placeholder 10"/>
          <p:cNvSpPr>
            <a:spLocks noGrp="1"/>
          </p:cNvSpPr>
          <p:nvPr/>
        </p:nvSpPr>
        <p:spPr>
          <a:xfrm>
            <a:off x="13187680" y="10450830"/>
            <a:ext cx="11059795" cy="2645410"/>
          </a:xfrm>
          <a:prstGeom prst="rect">
            <a:avLst/>
          </a:prstGeom>
        </p:spPr>
        <p:txBody>
          <a:bodyPr/>
          <a:lstStyle>
            <a:lvl1pPr marL="0" marR="0" indent="0" algn="r" defTabSz="2438400" rtl="0" latinLnBrk="0">
              <a:lnSpc>
                <a:spcPct val="90000"/>
              </a:lnSpc>
              <a:spcBef>
                <a:spcPts val="4500"/>
              </a:spcBef>
              <a:spcAft>
                <a:spcPts val="0"/>
              </a:spcAft>
              <a:buClrTx/>
              <a:buSzPct val="123000"/>
              <a:buFontTx/>
              <a:buNone/>
              <a:defRPr sz="4800" b="0" i="0" u="none" strike="noStrike" cap="none" spc="0" baseline="0">
                <a:solidFill>
                  <a:srgbClr val="F37441"/>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algn="r" hangingPunct="0">
              <a:lnSpc>
                <a:spcPct val="100000"/>
              </a:lnSpc>
              <a:spcBef>
                <a:spcPts val="0"/>
              </a:spcBef>
              <a:buSzTx/>
            </a:pPr>
            <a:r>
              <a:rPr lang="en-US" altLang="es-ES" sz="3600" b="1" dirty="0">
                <a:ln>
                  <a:noFill/>
                </a:ln>
                <a:solidFill>
                  <a:schemeClr val="bg1"/>
                </a:solidFill>
                <a:effectLst/>
                <a:latin typeface="Arial" panose="020B0604020202020204" pitchFamily="34" charset="0"/>
                <a:cs typeface="Arial" panose="020B0604020202020204" pitchFamily="34" charset="0"/>
                <a:sym typeface="+mn-ea"/>
              </a:rPr>
              <a:t>Yongning WU, Dr</a:t>
            </a:r>
            <a:endParaRPr lang="en-US" altLang="es-ES" sz="3600" b="1" dirty="0">
              <a:ln>
                <a:noFill/>
              </a:ln>
              <a:solidFill>
                <a:schemeClr val="bg1"/>
              </a:solidFill>
              <a:effectLst/>
              <a:latin typeface="Arial" panose="020B0604020202020204" pitchFamily="34" charset="0"/>
              <a:cs typeface="Arial" panose="020B0604020202020204" pitchFamily="34" charset="0"/>
              <a:sym typeface="+mn-ea"/>
            </a:endParaRPr>
          </a:p>
          <a:p>
            <a:pPr algn="r" hangingPunct="0">
              <a:lnSpc>
                <a:spcPct val="100000"/>
              </a:lnSpc>
              <a:spcBef>
                <a:spcPts val="0"/>
              </a:spcBef>
              <a:buSzTx/>
            </a:pPr>
            <a:r>
              <a:rPr lang="en-US" altLang="es-ES" sz="3600" b="1" dirty="0">
                <a:ln>
                  <a:noFill/>
                </a:ln>
                <a:solidFill>
                  <a:schemeClr val="bg1"/>
                </a:solidFill>
                <a:effectLst/>
                <a:latin typeface="Arial" panose="020B0604020202020204" pitchFamily="34" charset="0"/>
                <a:cs typeface="Arial" panose="020B0604020202020204" pitchFamily="34" charset="0"/>
                <a:sym typeface="+mn-ea"/>
              </a:rPr>
              <a:t>Yi SHAO, Dr</a:t>
            </a:r>
            <a:endParaRPr lang="en-US" altLang="es-ES" sz="3600" b="1" dirty="0">
              <a:ln>
                <a:noFill/>
              </a:ln>
              <a:solidFill>
                <a:schemeClr val="bg1"/>
              </a:solidFill>
              <a:effectLst/>
              <a:latin typeface="Arial" panose="020B0604020202020204" pitchFamily="34" charset="0"/>
              <a:cs typeface="Arial" panose="020B0604020202020204" pitchFamily="34" charset="0"/>
              <a:sym typeface="+mn-ea"/>
            </a:endParaRPr>
          </a:p>
          <a:p>
            <a:pPr algn="r" hangingPunct="0">
              <a:lnSpc>
                <a:spcPct val="100000"/>
              </a:lnSpc>
              <a:spcBef>
                <a:spcPts val="0"/>
              </a:spcBef>
              <a:buSzTx/>
            </a:pPr>
            <a:r>
              <a:rPr lang="zh-CN" altLang="en-US" sz="3600" dirty="0">
                <a:ln>
                  <a:noFill/>
                </a:ln>
                <a:solidFill>
                  <a:schemeClr val="bg1"/>
                </a:solidFill>
                <a:effectLst/>
                <a:latin typeface="Arial" panose="020B0604020202020204" pitchFamily="34" charset="0"/>
                <a:cs typeface="Arial" panose="020B0604020202020204" pitchFamily="34" charset="0"/>
                <a:sym typeface="+mn-ea"/>
              </a:rPr>
              <a:t>China National Center for Food Safety Risk Assessment</a:t>
            </a:r>
            <a:endParaRPr lang="zh-CN" altLang="en-US" sz="3600" dirty="0">
              <a:ln>
                <a:noFill/>
              </a:ln>
              <a:solidFill>
                <a:schemeClr val="bg1"/>
              </a:solidFill>
              <a:effectLst/>
              <a:latin typeface="Arial" panose="020B0604020202020204" pitchFamily="34" charset="0"/>
              <a:cs typeface="Arial" panose="020B0604020202020204" pitchFamily="34" charset="0"/>
              <a:sym typeface="+mn-ea"/>
            </a:endParaRPr>
          </a:p>
          <a:p>
            <a:endParaRPr lang="zh-CN" altLang="en-US" sz="3600" dirty="0">
              <a:ln>
                <a:noFill/>
              </a:ln>
              <a:solidFill>
                <a:schemeClr val="bg1"/>
              </a:solidFill>
              <a:effectLst/>
              <a:latin typeface="Arial" panose="020B0604020202020204" pitchFamily="34" charset="0"/>
              <a:cs typeface="Arial" panose="020B0604020202020204" pitchFamily="34" charset="0"/>
              <a:sym typeface="+mn-ea"/>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2" name="内容占位符 1"/>
          <p:cNvSpPr>
            <a:spLocks noGrp="1"/>
          </p:cNvSpPr>
          <p:nvPr/>
        </p:nvSpPr>
        <p:spPr>
          <a:xfrm>
            <a:off x="500063" y="2436033"/>
            <a:ext cx="23440592" cy="8844742"/>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r>
              <a:rPr lang="en-US" altLang="zh-CN" sz="5400">
                <a:latin typeface="Arial" panose="020B0604020202020204" pitchFamily="34" charset="0"/>
                <a:cs typeface="Arial" panose="020B0604020202020204" pitchFamily="34" charset="0"/>
              </a:rPr>
              <a:t>Discuss CL 2026/52-CF comments</a:t>
            </a:r>
            <a:endParaRPr lang="en-US" altLang="zh-CN" sz="5400">
              <a:latin typeface="Arial" panose="020B0604020202020204" pitchFamily="34" charset="0"/>
              <a:cs typeface="Arial" panose="020B0604020202020204" pitchFamily="34" charset="0"/>
            </a:endParaRPr>
          </a:p>
          <a:p>
            <a:endParaRPr lang="en-US" altLang="zh-CN">
              <a:latin typeface="Arial" panose="020B0604020202020204" pitchFamily="34" charset="0"/>
              <a:cs typeface="Arial" panose="020B0604020202020204" pitchFamily="34" charset="0"/>
            </a:endParaRPr>
          </a:p>
          <a:p>
            <a:r>
              <a:rPr lang="en-US" altLang="zh-CN" sz="5400">
                <a:latin typeface="Arial" panose="020B0604020202020204" pitchFamily="34" charset="0"/>
                <a:cs typeface="Arial" panose="020B0604020202020204" pitchFamily="34" charset="0"/>
                <a:sym typeface="+mn-ea"/>
              </a:rPr>
              <a:t>Seek agreement on Recommendations in the Working Paper:</a:t>
            </a:r>
            <a:endParaRPr lang="en-US" altLang="zh-CN" sz="5400">
              <a:latin typeface="Arial" panose="020B0604020202020204" pitchFamily="34" charset="0"/>
              <a:cs typeface="Arial" panose="020B0604020202020204" pitchFamily="34" charset="0"/>
              <a:sym typeface="+mn-ea"/>
            </a:endParaRPr>
          </a:p>
          <a:p>
            <a:pPr marL="0" indent="-1440180" eaLnBrk="1">
              <a:lnSpc>
                <a:spcPct val="100000"/>
              </a:lnSpc>
              <a:spcBef>
                <a:spcPts val="0"/>
              </a:spcBef>
              <a:buNone/>
            </a:pPr>
            <a:endParaRPr lang="en-US" altLang="zh-CN" sz="5400">
              <a:latin typeface="Arial" panose="020B0604020202020204" pitchFamily="34" charset="0"/>
              <a:cs typeface="Arial" panose="020B0604020202020204" pitchFamily="34" charset="0"/>
              <a:sym typeface="+mn-ea"/>
            </a:endParaRPr>
          </a:p>
        </p:txBody>
      </p:sp>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Objectives</a:t>
            </a:r>
            <a:endParaRPr lang="en-US">
              <a:latin typeface="Arial" panose="020B0604020202020204" pitchFamily="34" charset="0"/>
              <a:cs typeface="Arial" panose="020B0604020202020204" pitchFamily="34" charset="0"/>
            </a:endParaRPr>
          </a:p>
        </p:txBody>
      </p:sp>
      <p:sp>
        <p:nvSpPr>
          <p:cNvPr id="6" name="文本框 5"/>
          <p:cNvSpPr txBox="1"/>
          <p:nvPr/>
        </p:nvSpPr>
        <p:spPr>
          <a:xfrm>
            <a:off x="1350645" y="6268720"/>
            <a:ext cx="22406610" cy="585660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algn="l" eaLnBrk="1">
              <a:lnSpc>
                <a:spcPct val="90000"/>
              </a:lnSpc>
              <a:spcBef>
                <a:spcPts val="4500"/>
              </a:spcBef>
              <a:buSzPct val="123000"/>
            </a:pPr>
            <a:r>
              <a:rPr lang="en-US" altLang="zh-CN" sz="4800">
                <a:solidFill>
                  <a:srgbClr val="000000"/>
                </a:solidFill>
                <a:latin typeface="Arial" panose="020B0604020202020204" pitchFamily="34" charset="0"/>
                <a:cs typeface="Arial" panose="020B0604020202020204" pitchFamily="34" charset="0"/>
                <a:sym typeface="+mn-ea"/>
              </a:rPr>
              <a:t>Recommendation (i): Consider whether the proposed CoP is ready for advancement in the Step Procedure.</a:t>
            </a:r>
            <a:endParaRPr lang="en-US" altLang="zh-CN" sz="4800">
              <a:solidFill>
                <a:srgbClr val="000000"/>
              </a:solidFill>
              <a:latin typeface="Arial" panose="020B0604020202020204" pitchFamily="34" charset="0"/>
              <a:cs typeface="Arial" panose="020B0604020202020204" pitchFamily="34" charset="0"/>
              <a:sym typeface="+mn-ea"/>
            </a:endParaRPr>
          </a:p>
          <a:p>
            <a:pPr algn="l" eaLnBrk="1">
              <a:lnSpc>
                <a:spcPct val="90000"/>
              </a:lnSpc>
              <a:spcBef>
                <a:spcPts val="4500"/>
              </a:spcBef>
              <a:buSzPct val="123000"/>
            </a:pPr>
            <a:r>
              <a:rPr lang="en-US" altLang="zh-CN" sz="4800">
                <a:solidFill>
                  <a:srgbClr val="000000"/>
                </a:solidFill>
                <a:latin typeface="Arial" panose="020B0604020202020204" pitchFamily="34" charset="0"/>
                <a:cs typeface="Arial" panose="020B0604020202020204" pitchFamily="34" charset="0"/>
                <a:sym typeface="+mn-ea"/>
              </a:rPr>
              <a:t>Recommendation (ii): Consider whether the Annex should be retained, taking into account practical utility, greyscale clarity, and copyright clearance.</a:t>
            </a:r>
            <a:endParaRPr lang="en-US" altLang="zh-CN" sz="4800">
              <a:solidFill>
                <a:srgbClr val="000000"/>
              </a:solidFill>
              <a:latin typeface="Arial" panose="020B0604020202020204" pitchFamily="34" charset="0"/>
              <a:cs typeface="Arial" panose="020B0604020202020204" pitchFamily="34" charset="0"/>
              <a:sym typeface="+mn-ea"/>
            </a:endParaRPr>
          </a:p>
          <a:p>
            <a:pPr algn="l" eaLnBrk="1">
              <a:lnSpc>
                <a:spcPct val="90000"/>
              </a:lnSpc>
              <a:spcBef>
                <a:spcPts val="4500"/>
              </a:spcBef>
              <a:buSzPct val="123000"/>
            </a:pPr>
            <a:r>
              <a:rPr lang="en-US" altLang="zh-CN" sz="4800">
                <a:solidFill>
                  <a:srgbClr val="000000"/>
                </a:solidFill>
                <a:latin typeface="Arial" panose="020B0604020202020204" pitchFamily="34" charset="0"/>
                <a:cs typeface="Arial" panose="020B0604020202020204" pitchFamily="34" charset="0"/>
                <a:sym typeface="+mn-ea"/>
              </a:rPr>
              <a:t>Recommendation (iii): If not ready for advancement, identify key issues that require further consideration.</a:t>
            </a:r>
            <a:endParaRPr lang="en-US" altLang="zh-CN" sz="4800">
              <a:solidFill>
                <a:srgbClr val="000000"/>
              </a:solidFill>
              <a:latin typeface="Arial" panose="020B0604020202020204" pitchFamily="34" charset="0"/>
              <a:cs typeface="Arial" panose="020B0604020202020204" pitchFamily="34" charset="0"/>
              <a:sym typeface="+mn-ea"/>
            </a:endParaRPr>
          </a:p>
          <a:p>
            <a:pPr marL="0" marR="0" indent="-1440180" algn="l" defTabSz="2438400" rtl="0" eaLnBrk="1" fontAlgn="auto" latinLnBrk="0" hangingPunct="0">
              <a:lnSpc>
                <a:spcPct val="100000"/>
              </a:lnSpc>
              <a:spcBef>
                <a:spcPts val="0"/>
              </a:spcBef>
              <a:spcAft>
                <a:spcPts val="0"/>
              </a:spcAft>
              <a:buClrTx/>
              <a:buSzTx/>
              <a:buFontTx/>
              <a:buNone/>
            </a:pPr>
            <a:endParaRPr kumimoji="0" lang="en-US" altLang="zh-CN" sz="4000" b="0" i="0" u="none" strike="noStrike" cap="none" spc="0" normalizeH="0" baseline="0">
              <a:ln>
                <a:noFill/>
              </a:ln>
              <a:solidFill>
                <a:schemeClr val="tx1"/>
              </a:solidFill>
              <a:effectLst/>
              <a:uFillTx/>
              <a:latin typeface="Arial" panose="020B0604020202020204" pitchFamily="34" charset="0"/>
              <a:ea typeface="+mn-ea"/>
              <a:cs typeface="Arial" panose="020B0604020202020204" pitchFamily="34" charset="0"/>
              <a:sym typeface="+mn-ea"/>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2" name="内容占位符 1"/>
          <p:cNvSpPr>
            <a:spLocks noGrp="1"/>
          </p:cNvSpPr>
          <p:nvPr/>
        </p:nvSpPr>
        <p:spPr>
          <a:xfrm>
            <a:off x="500380" y="2435860"/>
            <a:ext cx="23622000" cy="884491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0" indent="0" eaLnBrk="1">
              <a:lnSpc>
                <a:spcPct val="150000"/>
              </a:lnSpc>
              <a:spcBef>
                <a:spcPts val="0"/>
              </a:spcBef>
              <a:buNone/>
            </a:pPr>
            <a:r>
              <a:rPr lang="en-US" altLang="zh-CN" sz="4800" b="1">
                <a:latin typeface="Arial" panose="020B0604020202020204" pitchFamily="34" charset="0"/>
                <a:cs typeface="Arial" panose="020B0604020202020204" pitchFamily="34" charset="0"/>
              </a:rPr>
              <a:t>Submitted by</a:t>
            </a:r>
            <a:r>
              <a:rPr lang="en-US" altLang="zh-CN" sz="4800">
                <a:latin typeface="Arial" panose="020B0604020202020204" pitchFamily="34" charset="0"/>
                <a:cs typeface="Arial" panose="020B0604020202020204" pitchFamily="34" charset="0"/>
              </a:rPr>
              <a:t>: Australia, Canada, Chile, Ecuador, Egypt, EU, Iran, Iraq, Japan, Mozambique, New Zealand, Paraguay, Peru, Senegal, Singapore, Sudan, Thailand, T</a:t>
            </a:r>
            <a:r>
              <a:rPr lang="en-US" altLang="en-US" sz="4800">
                <a:latin typeface="Arial" panose="020B0604020202020204" pitchFamily="34" charset="0"/>
                <a:cs typeface="Arial" panose="020B0604020202020204" pitchFamily="34" charset="0"/>
              </a:rPr>
              <a:t>ü</a:t>
            </a:r>
            <a:r>
              <a:rPr lang="en-US" altLang="zh-CN" sz="4800">
                <a:latin typeface="Arial" panose="020B0604020202020204" pitchFamily="34" charset="0"/>
                <a:cs typeface="Arial" panose="020B0604020202020204" pitchFamily="34" charset="0"/>
              </a:rPr>
              <a:t>rkiye, USA, ISDI.</a:t>
            </a:r>
            <a:endParaRPr lang="en-US" altLang="zh-CN" sz="4800">
              <a:latin typeface="Arial" panose="020B0604020202020204" pitchFamily="34" charset="0"/>
              <a:cs typeface="Arial" panose="020B0604020202020204" pitchFamily="34" charset="0"/>
            </a:endParaRPr>
          </a:p>
          <a:p>
            <a:pPr marL="0" indent="0" eaLnBrk="1">
              <a:lnSpc>
                <a:spcPct val="150000"/>
              </a:lnSpc>
              <a:spcBef>
                <a:spcPts val="0"/>
              </a:spcBef>
              <a:buNone/>
            </a:pPr>
            <a:r>
              <a:rPr lang="en-US" altLang="zh-CN" sz="4800" b="1">
                <a:latin typeface="Arial" panose="020B0604020202020204" pitchFamily="34" charset="0"/>
                <a:cs typeface="Arial" panose="020B0604020202020204" pitchFamily="34" charset="0"/>
              </a:rPr>
              <a:t>General Position</a:t>
            </a:r>
            <a:r>
              <a:rPr lang="en-US" altLang="zh-CN" sz="4800">
                <a:latin typeface="Arial" panose="020B0604020202020204" pitchFamily="34" charset="0"/>
                <a:cs typeface="Arial" panose="020B0604020202020204" pitchFamily="34" charset="0"/>
              </a:rPr>
              <a:t>:</a:t>
            </a:r>
            <a:endParaRPr lang="en-US" altLang="zh-CN" sz="4800">
              <a:latin typeface="Arial" panose="020B0604020202020204" pitchFamily="34" charset="0"/>
              <a:cs typeface="Arial" panose="020B0604020202020204" pitchFamily="34" charset="0"/>
            </a:endParaRPr>
          </a:p>
          <a:p>
            <a:pPr eaLnBrk="1">
              <a:lnSpc>
                <a:spcPct val="150000"/>
              </a:lnSpc>
              <a:spcBef>
                <a:spcPts val="0"/>
              </a:spcBef>
            </a:pPr>
            <a:r>
              <a:rPr lang="en-US" altLang="zh-CN" sz="4800">
                <a:latin typeface="Arial" panose="020B0604020202020204" pitchFamily="34" charset="0"/>
                <a:cs typeface="Arial" panose="020B0604020202020204" pitchFamily="34" charset="0"/>
              </a:rPr>
              <a:t>Broad support for advancement.</a:t>
            </a:r>
            <a:endParaRPr lang="en-US" altLang="zh-CN" sz="4800">
              <a:latin typeface="Arial" panose="020B0604020202020204" pitchFamily="34" charset="0"/>
              <a:cs typeface="Arial" panose="020B0604020202020204" pitchFamily="34" charset="0"/>
            </a:endParaRPr>
          </a:p>
          <a:p>
            <a:pPr eaLnBrk="1">
              <a:lnSpc>
                <a:spcPct val="150000"/>
              </a:lnSpc>
              <a:spcBef>
                <a:spcPts val="0"/>
              </a:spcBef>
            </a:pPr>
            <a:r>
              <a:rPr lang="en-US" altLang="zh-CN" sz="4800">
                <a:latin typeface="Arial" panose="020B0604020202020204" pitchFamily="34" charset="0"/>
                <a:cs typeface="Arial" panose="020B0604020202020204" pitchFamily="34" charset="0"/>
              </a:rPr>
              <a:t>Divergence on pace: Step 5/8 (USA, EU, Singapore, Canada, NZ, T</a:t>
            </a:r>
            <a:r>
              <a:rPr lang="en-US" altLang="en-US" sz="4800">
                <a:latin typeface="Arial" panose="020B0604020202020204" pitchFamily="34" charset="0"/>
                <a:cs typeface="Arial" panose="020B0604020202020204" pitchFamily="34" charset="0"/>
              </a:rPr>
              <a:t>ü</a:t>
            </a:r>
            <a:r>
              <a:rPr lang="en-US" altLang="zh-CN" sz="4800">
                <a:latin typeface="Arial" panose="020B0604020202020204" pitchFamily="34" charset="0"/>
                <a:cs typeface="Arial" panose="020B0604020202020204" pitchFamily="34" charset="0"/>
              </a:rPr>
              <a:t>rkiye, Iran) vs Step 5 (Japan, Paraguay, Chile, Egypt); Ecuador requests additional technical review.</a:t>
            </a:r>
            <a:endParaRPr lang="en-US" altLang="zh-CN" sz="4800">
              <a:latin typeface="Arial" panose="020B0604020202020204" pitchFamily="34" charset="0"/>
              <a:cs typeface="Arial" panose="020B0604020202020204" pitchFamily="34" charset="0"/>
            </a:endParaRPr>
          </a:p>
        </p:txBody>
      </p:sp>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in response to CL 2026/52-CF</a:t>
            </a:r>
            <a:endParaRPr lang="en-US">
              <a:latin typeface="Arial" panose="020B0604020202020204" pitchFamily="34" charset="0"/>
              <a:cs typeface="Arial" panose="020B0604020202020204" pitchFamily="34"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2" name="内容占位符 1"/>
          <p:cNvSpPr>
            <a:spLocks noGrp="1"/>
          </p:cNvSpPr>
          <p:nvPr/>
        </p:nvSpPr>
        <p:spPr>
          <a:xfrm>
            <a:off x="500380" y="2435860"/>
            <a:ext cx="23622000" cy="884491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0" algn="l" eaLnBrk="1">
              <a:lnSpc>
                <a:spcPct val="150000"/>
              </a:lnSpc>
              <a:spcBef>
                <a:spcPts val="0"/>
              </a:spcBef>
              <a:buNone/>
            </a:pPr>
            <a:r>
              <a:rPr lang="en-US" altLang="zh-CN" sz="4800" b="1">
                <a:latin typeface="Arial" panose="020B0604020202020204" pitchFamily="34" charset="0"/>
                <a:cs typeface="Arial" panose="020B0604020202020204" pitchFamily="34" charset="0"/>
              </a:rPr>
              <a:t>Annex I</a:t>
            </a:r>
            <a:endParaRPr lang="en-US" altLang="zh-CN" sz="4800" b="1">
              <a:latin typeface="Arial" panose="020B0604020202020204" pitchFamily="34" charset="0"/>
              <a:cs typeface="Arial" panose="020B0604020202020204" pitchFamily="34" charset="0"/>
            </a:endParaRPr>
          </a:p>
          <a:p>
            <a:pPr eaLnBrk="1">
              <a:lnSpc>
                <a:spcPct val="150000"/>
              </a:lnSpc>
              <a:spcBef>
                <a:spcPts val="0"/>
              </a:spcBef>
              <a:buFont typeface="Wingdings" panose="05000000000000000000" charset="0"/>
              <a:buChar char="ü"/>
            </a:pPr>
            <a:r>
              <a:rPr lang="en-US" altLang="zh-CN" sz="4800">
                <a:latin typeface="Arial" panose="020B0604020202020204" pitchFamily="34" charset="0"/>
                <a:cs typeface="Arial" panose="020B0604020202020204" pitchFamily="34" charset="0"/>
              </a:rPr>
              <a:t>Broad support for retention, subject to copyright, greyscale clarity, and diagnostic value.</a:t>
            </a:r>
            <a:endParaRPr lang="en-US" altLang="zh-CN" sz="4800">
              <a:latin typeface="Arial" panose="020B0604020202020204" pitchFamily="34" charset="0"/>
              <a:cs typeface="Arial" panose="020B0604020202020204" pitchFamily="34" charset="0"/>
            </a:endParaRPr>
          </a:p>
          <a:p>
            <a:pPr eaLnBrk="1">
              <a:lnSpc>
                <a:spcPct val="150000"/>
              </a:lnSpc>
              <a:spcBef>
                <a:spcPts val="0"/>
              </a:spcBef>
              <a:buFont typeface="Wingdings" panose="05000000000000000000" charset="0"/>
              <a:buChar char="ü"/>
            </a:pPr>
            <a:r>
              <a:rPr lang="en-US" altLang="zh-CN">
                <a:latin typeface="Arial" panose="020B0604020202020204" pitchFamily="34" charset="0"/>
                <a:cs typeface="Arial" panose="020B0604020202020204" pitchFamily="34" charset="0"/>
                <a:sym typeface="+mn-ea"/>
              </a:rPr>
              <a:t>Thailand supports retaining the colour format and ensuring </a:t>
            </a:r>
            <a:r>
              <a:rPr lang="en-US" altLang="zh-CN" i="1">
                <a:latin typeface="Arial" panose="020B0604020202020204" pitchFamily="34" charset="0"/>
                <a:cs typeface="Arial" panose="020B0604020202020204" pitchFamily="34" charset="0"/>
                <a:sym typeface="+mn-ea"/>
              </a:rPr>
              <a:t>Datura</a:t>
            </a:r>
            <a:r>
              <a:rPr lang="en-US" altLang="zh-CN">
                <a:latin typeface="Arial" panose="020B0604020202020204" pitchFamily="34" charset="0"/>
                <a:cs typeface="Arial" panose="020B0604020202020204" pitchFamily="34" charset="0"/>
                <a:sym typeface="+mn-ea"/>
              </a:rPr>
              <a:t> spp. is consistently italicised.</a:t>
            </a:r>
            <a:endParaRPr lang="en-US" altLang="zh-CN">
              <a:latin typeface="Arial" panose="020B0604020202020204" pitchFamily="34" charset="0"/>
              <a:cs typeface="Arial" panose="020B0604020202020204" pitchFamily="34" charset="0"/>
            </a:endParaRPr>
          </a:p>
          <a:p>
            <a:pPr eaLnBrk="1">
              <a:lnSpc>
                <a:spcPct val="150000"/>
              </a:lnSpc>
              <a:spcBef>
                <a:spcPts val="0"/>
              </a:spcBef>
              <a:buFont typeface="Wingdings" panose="05000000000000000000" charset="0"/>
              <a:buChar char="ü"/>
            </a:pPr>
            <a:r>
              <a:rPr lang="en-US" altLang="zh-CN" sz="4800">
                <a:latin typeface="Arial" panose="020B0604020202020204" pitchFamily="34" charset="0"/>
                <a:cs typeface="Arial" panose="020B0604020202020204" pitchFamily="34" charset="0"/>
              </a:rPr>
              <a:t>USA suggests adding size ranges and arrows, or keeping Annex I as a CCCF website document. </a:t>
            </a:r>
            <a:endParaRPr lang="en-US" altLang="zh-CN" sz="4800">
              <a:latin typeface="Arial" panose="020B0604020202020204" pitchFamily="34" charset="0"/>
              <a:cs typeface="Arial" panose="020B0604020202020204" pitchFamily="34" charset="0"/>
            </a:endParaRPr>
          </a:p>
          <a:p>
            <a:pPr eaLnBrk="1">
              <a:lnSpc>
                <a:spcPct val="150000"/>
              </a:lnSpc>
              <a:spcBef>
                <a:spcPts val="0"/>
              </a:spcBef>
              <a:buFont typeface="Wingdings" panose="05000000000000000000" charset="0"/>
              <a:buChar char="ü"/>
            </a:pPr>
            <a:endParaRPr lang="en-US" altLang="zh-CN" sz="4800">
              <a:latin typeface="Arial" panose="020B0604020202020204" pitchFamily="34" charset="0"/>
              <a:cs typeface="Arial" panose="020B0604020202020204" pitchFamily="34" charset="0"/>
            </a:endParaRPr>
          </a:p>
        </p:txBody>
      </p:sp>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for Annex I </a:t>
            </a:r>
            <a:endParaRPr lang="en-US">
              <a:latin typeface="Arial" panose="020B0604020202020204" pitchFamily="34" charset="0"/>
              <a:cs typeface="Arial" panose="020B0604020202020204" pitchFamily="34" charset="0"/>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2" name="内容占位符 1"/>
          <p:cNvSpPr>
            <a:spLocks noGrp="1"/>
          </p:cNvSpPr>
          <p:nvPr/>
        </p:nvSpPr>
        <p:spPr>
          <a:xfrm>
            <a:off x="152400" y="2163445"/>
            <a:ext cx="23969980" cy="884491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76200" indent="-685800" algn="l" eaLnBrk="1">
              <a:lnSpc>
                <a:spcPct val="150000"/>
              </a:lnSpc>
              <a:spcBef>
                <a:spcPts val="0"/>
              </a:spcBef>
              <a:buFont typeface="Wingdings" panose="05000000000000000000" charset="0"/>
              <a:buChar char="ü"/>
            </a:pPr>
            <a:r>
              <a:rPr lang="en-US" altLang="zh-CN" sz="4000" b="1">
                <a:latin typeface="Arial" panose="020B0604020202020204" pitchFamily="34" charset="0"/>
                <a:cs typeface="Arial" panose="020B0604020202020204" pitchFamily="34" charset="0"/>
              </a:rPr>
              <a:t>Introduction</a:t>
            </a:r>
            <a:r>
              <a:rPr lang="en-US" altLang="zh-CN" sz="4000">
                <a:latin typeface="Arial" panose="020B0604020202020204" pitchFamily="34" charset="0"/>
                <a:cs typeface="Arial" panose="020B0604020202020204" pitchFamily="34" charset="0"/>
              </a:rPr>
              <a:t>: Moved management recommendations out; revised clinical signs wording; clarified milk monitoring.</a:t>
            </a:r>
            <a:endParaRPr lang="en-US" altLang="zh-CN" sz="40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Wingdings" panose="05000000000000000000" charset="0"/>
              <a:buChar char="ü"/>
            </a:pPr>
            <a:r>
              <a:rPr lang="en-US" altLang="zh-CN" sz="4000" b="1">
                <a:latin typeface="Arial" panose="020B0604020202020204" pitchFamily="34" charset="0"/>
                <a:cs typeface="Arial" panose="020B0604020202020204" pitchFamily="34" charset="0"/>
              </a:rPr>
              <a:t>Scope / General Considerations</a:t>
            </a:r>
            <a:r>
              <a:rPr lang="en-US" altLang="zh-CN" sz="4000">
                <a:latin typeface="Arial" panose="020B0604020202020204" pitchFamily="34" charset="0"/>
                <a:cs typeface="Arial" panose="020B0604020202020204" pitchFamily="34" charset="0"/>
              </a:rPr>
              <a:t>: Limited Scope; created “General Considerations” for paras 13–14; added future TA genera;recognized national capacity differences; distinguished essential vs complementary measures.</a:t>
            </a:r>
            <a:endParaRPr lang="en-US" altLang="zh-CN" sz="40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Wingdings" panose="05000000000000000000" charset="0"/>
              <a:buChar char="ü"/>
            </a:pPr>
            <a:r>
              <a:rPr lang="en-US" altLang="zh-CN" sz="4000" b="1">
                <a:latin typeface="Arial" panose="020B0604020202020204" pitchFamily="34" charset="0"/>
                <a:cs typeface="Arial" panose="020B0604020202020204" pitchFamily="34" charset="0"/>
              </a:rPr>
              <a:t>GAP</a:t>
            </a:r>
            <a:r>
              <a:rPr lang="en-US" altLang="zh-CN" sz="4000">
                <a:latin typeface="Arial" panose="020B0604020202020204" pitchFamily="34" charset="0"/>
                <a:cs typeface="Arial" panose="020B0604020202020204" pitchFamily="34" charset="0"/>
              </a:rPr>
              <a:t>: Recognized pseudocereals; </a:t>
            </a:r>
            <a:r>
              <a:rPr lang="en-US" altLang="zh-CN" sz="4000">
                <a:latin typeface="Arial" panose="020B0604020202020204" pitchFamily="34" charset="0"/>
                <a:cs typeface="Arial" panose="020B0604020202020204" pitchFamily="34" charset="0"/>
                <a:sym typeface="+mn-ea"/>
              </a:rPr>
              <a:t>softened </a:t>
            </a:r>
            <a:r>
              <a:rPr lang="en-US" altLang="zh-CN" sz="4000">
                <a:latin typeface="Arial" panose="020B0604020202020204" pitchFamily="34" charset="0"/>
                <a:cs typeface="Arial" panose="020B0604020202020204" pitchFamily="34" charset="0"/>
              </a:rPr>
              <a:t>conservation tillage; changed “must”→”should”; revised irrigation systems; deleted seed treatment sentence;add</a:t>
            </a:r>
            <a:r>
              <a:rPr lang="en-US" altLang="zh-CN" sz="4000">
                <a:solidFill>
                  <a:schemeClr val="tx1"/>
                </a:solidFill>
                <a:latin typeface="Arial" panose="020B0604020202020204" pitchFamily="34" charset="0"/>
                <a:cs typeface="Arial" panose="020B0604020202020204" pitchFamily="34" charset="0"/>
              </a:rPr>
              <a:t>ed climate factors and regional surveilla</a:t>
            </a:r>
            <a:r>
              <a:rPr lang="en-US" altLang="zh-CN" sz="4000">
                <a:latin typeface="Arial" panose="020B0604020202020204" pitchFamily="34" charset="0"/>
                <a:cs typeface="Arial" panose="020B0604020202020204" pitchFamily="34" charset="0"/>
              </a:rPr>
              <a:t>nce.</a:t>
            </a:r>
            <a:endParaRPr lang="en-US" altLang="zh-CN" sz="40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Wingdings" panose="05000000000000000000" charset="0"/>
              <a:buChar char="ü"/>
            </a:pPr>
            <a:r>
              <a:rPr lang="en-US" altLang="zh-CN" sz="4000" b="1">
                <a:latin typeface="Arial" panose="020B0604020202020204" pitchFamily="34" charset="0"/>
                <a:cs typeface="Arial" panose="020B0604020202020204" pitchFamily="34" charset="0"/>
              </a:rPr>
              <a:t>GMP</a:t>
            </a:r>
            <a:r>
              <a:rPr lang="en-US" altLang="zh-CN" sz="4000">
                <a:latin typeface="Arial" panose="020B0604020202020204" pitchFamily="34" charset="0"/>
                <a:cs typeface="Arial" panose="020B0604020202020204" pitchFamily="34" charset="0"/>
              </a:rPr>
              <a:t>: Emphasized supplier controls; added risk-based verification; deleted traceability paragraph; integrated training.</a:t>
            </a:r>
            <a:endParaRPr lang="en-US" altLang="zh-CN" sz="40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Wingdings" panose="05000000000000000000" charset="0"/>
              <a:buChar char="ü"/>
            </a:pPr>
            <a:r>
              <a:rPr lang="en-US" altLang="zh-CN" sz="4000" b="1">
                <a:latin typeface="Arial" panose="020B0604020202020204" pitchFamily="34" charset="0"/>
                <a:cs typeface="Arial" panose="020B0604020202020204" pitchFamily="34" charset="0"/>
              </a:rPr>
              <a:t>Testing</a:t>
            </a:r>
            <a:r>
              <a:rPr lang="en-US" altLang="zh-CN" sz="4000">
                <a:latin typeface="Arial" panose="020B0604020202020204" pitchFamily="34" charset="0"/>
                <a:cs typeface="Arial" panose="020B0604020202020204" pitchFamily="34" charset="0"/>
              </a:rPr>
              <a:t>: Clarified JECFA levels; retained tiered testing;added risk-based representative sampling.</a:t>
            </a:r>
            <a:endParaRPr lang="en-US" altLang="zh-CN" sz="40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Wingdings" panose="05000000000000000000" charset="0"/>
              <a:buChar char="ü"/>
            </a:pPr>
            <a:r>
              <a:rPr lang="en-US" altLang="zh-CN" sz="4000" b="1">
                <a:latin typeface="Arial" panose="020B0604020202020204" pitchFamily="34" charset="0"/>
                <a:cs typeface="Arial" panose="020B0604020202020204" pitchFamily="34" charset="0"/>
              </a:rPr>
              <a:t>Consumer</a:t>
            </a:r>
            <a:r>
              <a:rPr lang="en-US" altLang="zh-CN" sz="4000">
                <a:latin typeface="Arial" panose="020B0604020202020204" pitchFamily="34" charset="0"/>
                <a:cs typeface="Arial" panose="020B0604020202020204" pitchFamily="34" charset="0"/>
              </a:rPr>
              <a:t>: Softened language.</a:t>
            </a:r>
            <a:endParaRPr lang="en-US" altLang="zh-CN" sz="4000">
              <a:latin typeface="Arial" panose="020B0604020202020204" pitchFamily="34" charset="0"/>
              <a:cs typeface="Arial" panose="020B0604020202020204" pitchFamily="34" charset="0"/>
            </a:endParaRPr>
          </a:p>
        </p:txBody>
      </p:sp>
      <p:sp>
        <p:nvSpPr>
          <p:cNvPr id="3" name="Title 3"/>
          <p:cNvSpPr>
            <a:spLocks noGrp="1"/>
          </p:cNvSpPr>
          <p:nvPr/>
        </p:nvSpPr>
        <p:spPr>
          <a:xfrm>
            <a:off x="-273050" y="961390"/>
            <a:ext cx="24868505" cy="1264920"/>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Key Revisions Made in Response to Comments</a:t>
            </a:r>
            <a:endParaRPr lang="en-US">
              <a:latin typeface="Arial" panose="020B0604020202020204" pitchFamily="34" charset="0"/>
              <a:cs typeface="Arial" panose="020B0604020202020204" pitchFamily="34"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3" name="Title 3"/>
          <p:cNvSpPr>
            <a:spLocks noGrp="1"/>
          </p:cNvSpPr>
          <p:nvPr/>
        </p:nvSpPr>
        <p:spPr>
          <a:xfrm>
            <a:off x="1876425" y="837795"/>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Not Incorporated</a:t>
            </a:r>
            <a:r>
              <a:rPr lang="en-US" altLang="zh-CN">
                <a:latin typeface="Arial" panose="020B0604020202020204" pitchFamily="34" charset="0"/>
                <a:cs typeface="Arial" panose="020B0604020202020204" pitchFamily="34" charset="0"/>
              </a:rPr>
              <a:t> (1/5)</a:t>
            </a:r>
            <a:endParaRPr lang="en-US" altLang="zh-CN">
              <a:latin typeface="Arial" panose="020B0604020202020204" pitchFamily="34" charset="0"/>
              <a:cs typeface="Arial" panose="020B0604020202020204" pitchFamily="34" charset="0"/>
            </a:endParaRPr>
          </a:p>
        </p:txBody>
      </p:sp>
      <p:graphicFrame>
        <p:nvGraphicFramePr>
          <p:cNvPr id="7" name="表格 6"/>
          <p:cNvGraphicFramePr/>
          <p:nvPr>
            <p:custDataLst>
              <p:tags r:id="rId2"/>
            </p:custDataLst>
          </p:nvPr>
        </p:nvGraphicFramePr>
        <p:xfrm>
          <a:off x="579120" y="2042160"/>
          <a:ext cx="23552785" cy="11247120"/>
        </p:xfrm>
        <a:graphic>
          <a:graphicData uri="http://schemas.openxmlformats.org/drawingml/2006/table">
            <a:tbl>
              <a:tblPr firstRow="1" bandRow="1">
                <a:tableStyleId>{5940675A-B579-460E-94D1-54222C63F5DA}</a:tableStyleId>
              </a:tblPr>
              <a:tblGrid>
                <a:gridCol w="3772535"/>
                <a:gridCol w="9831070"/>
                <a:gridCol w="9949180"/>
              </a:tblGrid>
              <a:tr h="215900">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Comment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Rationale</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Related Text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r>
              <a:tr h="381000">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sym typeface="+mn-ea"/>
                        </a:rPr>
                        <a:t>EU: “cereal products” instead of “Super Cereal” </a:t>
                      </a:r>
                      <a:endParaRPr lang="en-US" altLang="zh-CN" sz="4000">
                        <a:ln>
                          <a:noFill/>
                        </a:ln>
                        <a:solidFill>
                          <a:srgbClr val="000000"/>
                        </a:solidFill>
                        <a:effectLst/>
                        <a:latin typeface="Arial" panose="020B0604020202020204" pitchFamily="34" charset="0"/>
                        <a:cs typeface="Arial" panose="020B0604020202020204" pitchFamily="34" charset="0"/>
                        <a:sym typeface="+mn-ea"/>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Direct citation from FAO/WHO expert meeting report, which specifically evaluated “Super Cereal”. Broadening the term would inappropriately extend the original scientific reference. Values retained as background information only.</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c rowSpan="2">
                  <a:txBody>
                    <a:bodyPr/>
                    <a:p>
                      <a:pPr algn="l" defTabSz="2438400" hangingPunct="0">
                        <a:lnSpc>
                          <a:spcPct val="150000"/>
                        </a:lnSpc>
                        <a:buSzPct val="123000"/>
                      </a:pPr>
                      <a:r>
                        <a:rPr lang="en-US" altLang="zh-CN" sz="3600">
                          <a:ln>
                            <a:noFill/>
                          </a:ln>
                          <a:solidFill>
                            <a:srgbClr val="000000"/>
                          </a:solidFill>
                          <a:effectLst/>
                          <a:latin typeface="Arial" panose="020B0604020202020204" pitchFamily="34" charset="0"/>
                          <a:cs typeface="Arial" panose="020B0604020202020204" pitchFamily="34" charset="0"/>
                        </a:rPr>
                        <a:t>Retained text:“Although Codex has not established MLs for TAs, manufacturers could consider voluntary reference values for TAs in food (e.g., JECFA's recommended intervention levels of 30 μg/kg for super cereal, 10 μg/kg for super cereal plus and lipid-based nutrient supplements</a:t>
                      </a:r>
                      <a:r>
                        <a:rPr lang="en-US" altLang="zh-CN" sz="3600" baseline="30000">
                          <a:ln>
                            <a:noFill/>
                          </a:ln>
                          <a:solidFill>
                            <a:srgbClr val="000000"/>
                          </a:solidFill>
                          <a:effectLst/>
                          <a:latin typeface="Arial" panose="020B0604020202020204" pitchFamily="34" charset="0"/>
                          <a:cs typeface="Arial" panose="020B0604020202020204" pitchFamily="34" charset="0"/>
                        </a:rPr>
                        <a:t>2</a:t>
                      </a:r>
                      <a:r>
                        <a:rPr lang="en-US" altLang="zh-CN" sz="3600">
                          <a:ln>
                            <a:noFill/>
                          </a:ln>
                          <a:solidFill>
                            <a:srgbClr val="000000"/>
                          </a:solidFill>
                          <a:effectLst/>
                          <a:latin typeface="Arial" panose="020B0604020202020204" pitchFamily="34" charset="0"/>
                          <a:cs typeface="Arial" panose="020B0604020202020204" pitchFamily="34" charset="0"/>
                        </a:rPr>
                        <a:t>).”</a:t>
                      </a:r>
                      <a:endParaRPr lang="en-US" altLang="zh-CN" sz="3600">
                        <a:ln>
                          <a:noFill/>
                        </a:ln>
                        <a:solidFill>
                          <a:srgbClr val="000000"/>
                        </a:solidFill>
                        <a:effectLst/>
                        <a:latin typeface="Arial" panose="020B0604020202020204" pitchFamily="34" charset="0"/>
                        <a:cs typeface="Arial" panose="020B0604020202020204" pitchFamily="34" charset="0"/>
                      </a:endParaRPr>
                    </a:p>
                    <a:p>
                      <a:pPr algn="l" defTabSz="2438400" hangingPunct="0">
                        <a:lnSpc>
                          <a:spcPct val="150000"/>
                        </a:lnSpc>
                        <a:buSzPct val="123000"/>
                      </a:pPr>
                      <a:r>
                        <a:rPr lang="en-US" altLang="zh-CN" sz="2400" baseline="30000">
                          <a:ln>
                            <a:noFill/>
                          </a:ln>
                          <a:solidFill>
                            <a:srgbClr val="000000"/>
                          </a:solidFill>
                          <a:effectLst/>
                          <a:latin typeface="Arial" panose="020B0604020202020204" pitchFamily="34" charset="0"/>
                          <a:cs typeface="Arial" panose="020B0604020202020204" pitchFamily="34" charset="0"/>
                        </a:rPr>
                        <a:t>2</a:t>
                      </a:r>
                      <a:r>
                        <a:rPr lang="en-US" altLang="zh-CN" sz="2400">
                          <a:ln>
                            <a:noFill/>
                          </a:ln>
                          <a:solidFill>
                            <a:srgbClr val="000000"/>
                          </a:solidFill>
                          <a:effectLst/>
                          <a:latin typeface="Arial" panose="020B0604020202020204" pitchFamily="34" charset="0"/>
                          <a:cs typeface="Arial" panose="020B0604020202020204" pitchFamily="34" charset="0"/>
                        </a:rPr>
                        <a:t> Joint FAO/WHO Expert Meeting on Tropane Alkaloids (2020). "Super Cereal" and "Super Cereal Plus" refer to specialised nutritious foods used in World Food Programme (WFP) food assistance programmes, as evaluated in the report. </a:t>
                      </a:r>
                      <a:endParaRPr lang="en-US" altLang="zh-CN" sz="2400">
                        <a:ln>
                          <a:noFill/>
                        </a:ln>
                        <a:solidFill>
                          <a:srgbClr val="000000"/>
                        </a:solidFill>
                        <a:effectLst/>
                        <a:latin typeface="Arial" panose="020B0604020202020204" pitchFamily="34" charset="0"/>
                        <a:cs typeface="Arial" panose="020B0604020202020204" pitchFamily="34" charset="0"/>
                      </a:endParaRPr>
                    </a:p>
                    <a:p>
                      <a:pPr algn="l" defTabSz="2438400" hangingPunct="0">
                        <a:lnSpc>
                          <a:spcPct val="150000"/>
                        </a:lnSpc>
                        <a:buSzPct val="123000"/>
                      </a:pPr>
                      <a:r>
                        <a:rPr lang="en-US" altLang="zh-CN" sz="2000">
                          <a:ln>
                            <a:noFill/>
                          </a:ln>
                          <a:solidFill>
                            <a:srgbClr val="000000"/>
                          </a:solidFill>
                          <a:effectLst/>
                          <a:latin typeface="Arial" panose="020B0604020202020204" pitchFamily="34" charset="0"/>
                          <a:cs typeface="Arial" panose="020B0604020202020204" pitchFamily="34" charset="0"/>
                        </a:rPr>
                        <a:t>https://cdn.who.int/media/docs/default-source/food-safety/jecfa/summary-and-conclusions/tropane-alkaloids-expert-meeting_30-march-3-april-2020_executive-summary.pdf?sfvrsn=f6c51fc1_5 </a:t>
                      </a:r>
                      <a:endParaRPr lang="en-US" altLang="zh-CN" sz="2000">
                        <a:ln>
                          <a:noFill/>
                        </a:ln>
                        <a:solidFill>
                          <a:srgbClr val="000000"/>
                        </a:solidFill>
                        <a:effectLst/>
                        <a:latin typeface="Arial" panose="020B0604020202020204" pitchFamily="34" charset="0"/>
                        <a:cs typeface="Arial" panose="020B0604020202020204" pitchFamily="34" charset="0"/>
                      </a:endParaRPr>
                    </a:p>
                    <a:p>
                      <a:pPr algn="l" defTabSz="2438400" hangingPunct="0">
                        <a:lnSpc>
                          <a:spcPct val="150000"/>
                        </a:lnSpc>
                        <a:buSzPct val="123000"/>
                      </a:pPr>
                      <a:r>
                        <a:rPr lang="en-US" altLang="zh-CN" sz="2000">
                          <a:ln>
                            <a:noFill/>
                          </a:ln>
                          <a:solidFill>
                            <a:srgbClr val="000000"/>
                          </a:solidFill>
                          <a:effectLst/>
                          <a:latin typeface="Arial" panose="020B0604020202020204" pitchFamily="34" charset="0"/>
                          <a:cs typeface="Arial" panose="020B0604020202020204" pitchFamily="34" charset="0"/>
                        </a:rPr>
                        <a:t>https://openknowledge.fao.org/server/api/core/bitstreams/6f846395-4481-46ca-850d-8953ae8ccb38/content</a:t>
                      </a:r>
                      <a:endParaRPr lang="en-US" altLang="zh-CN" sz="2000">
                        <a:ln>
                          <a:noFill/>
                        </a:ln>
                        <a:solidFill>
                          <a:srgbClr val="000000"/>
                        </a:solidFill>
                        <a:effectLst/>
                        <a:latin typeface="Arial" panose="020B0604020202020204" pitchFamily="34" charset="0"/>
                        <a:cs typeface="Arial" panose="020B0604020202020204" pitchFamily="34" charset="0"/>
                      </a:endParaRPr>
                    </a:p>
                  </a:txBody>
                  <a:tcPr/>
                </a:tc>
              </a:tr>
              <a:tr h="381000">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sym typeface="+mn-ea"/>
                        </a:rPr>
                        <a:t>Japan: Add national maximum levels</a:t>
                      </a:r>
                      <a:endParaRPr lang="en-US" altLang="zh-CN" sz="4000">
                        <a:ln>
                          <a:noFill/>
                        </a:ln>
                        <a:solidFill>
                          <a:srgbClr val="000000"/>
                        </a:solidFill>
                        <a:effectLst/>
                        <a:latin typeface="Arial" panose="020B0604020202020204" pitchFamily="34" charset="0"/>
                        <a:cs typeface="Arial" panose="020B0604020202020204" pitchFamily="34" charset="0"/>
                        <a:sym typeface="+mn-ea"/>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Not appropriate for a Codex Code of Practice, which focuses on risk-based preventive controls and should not reference or coordinate national regulatory limits.</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c vMerge="1">
                  <a:tcPr/>
                </a:tc>
              </a:tr>
            </a:tbl>
          </a:graphicData>
        </a:graphic>
      </p:graphicFrame>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Not Incorporated</a:t>
            </a:r>
            <a:r>
              <a:rPr lang="en-US" altLang="zh-CN">
                <a:latin typeface="Arial" panose="020B0604020202020204" pitchFamily="34" charset="0"/>
                <a:cs typeface="Arial" panose="020B0604020202020204" pitchFamily="34" charset="0"/>
              </a:rPr>
              <a:t> (2/5)</a:t>
            </a:r>
            <a:endParaRPr lang="en-US" altLang="zh-CN">
              <a:latin typeface="Arial" panose="020B0604020202020204" pitchFamily="34" charset="0"/>
              <a:cs typeface="Arial" panose="020B0604020202020204" pitchFamily="34" charset="0"/>
            </a:endParaRPr>
          </a:p>
        </p:txBody>
      </p:sp>
      <p:graphicFrame>
        <p:nvGraphicFramePr>
          <p:cNvPr id="7" name="表格 6"/>
          <p:cNvGraphicFramePr/>
          <p:nvPr>
            <p:custDataLst>
              <p:tags r:id="rId2"/>
            </p:custDataLst>
          </p:nvPr>
        </p:nvGraphicFramePr>
        <p:xfrm>
          <a:off x="579120" y="2498725"/>
          <a:ext cx="23552785" cy="7498080"/>
        </p:xfrm>
        <a:graphic>
          <a:graphicData uri="http://schemas.openxmlformats.org/drawingml/2006/table">
            <a:tbl>
              <a:tblPr firstRow="1" bandRow="1">
                <a:tableStyleId>{5940675A-B579-460E-94D1-54222C63F5DA}</a:tableStyleId>
              </a:tblPr>
              <a:tblGrid>
                <a:gridCol w="5144135"/>
                <a:gridCol w="10330180"/>
                <a:gridCol w="8078470"/>
              </a:tblGrid>
              <a:tr h="215900">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Comment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Rationale</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Related Text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r>
              <a:tr h="381000">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sym typeface="+mn-ea"/>
                        </a:rPr>
                        <a:t>T</a:t>
                      </a:r>
                      <a:r>
                        <a:rPr lang="en-US" altLang="en-US" sz="4000">
                          <a:ln>
                            <a:noFill/>
                          </a:ln>
                          <a:solidFill>
                            <a:srgbClr val="000000"/>
                          </a:solidFill>
                          <a:effectLst/>
                          <a:latin typeface="Arial" panose="020B0604020202020204" pitchFamily="34" charset="0"/>
                          <a:cs typeface="Arial" panose="020B0604020202020204" pitchFamily="34" charset="0"/>
                          <a:sym typeface="+mn-ea"/>
                        </a:rPr>
                        <a:t>ü</a:t>
                      </a:r>
                      <a:r>
                        <a:rPr lang="en-US" altLang="zh-CN" sz="4000">
                          <a:ln>
                            <a:noFill/>
                          </a:ln>
                          <a:solidFill>
                            <a:srgbClr val="000000"/>
                          </a:solidFill>
                          <a:effectLst/>
                          <a:latin typeface="Arial" panose="020B0604020202020204" pitchFamily="34" charset="0"/>
                          <a:cs typeface="Arial" panose="020B0604020202020204" pitchFamily="34" charset="0"/>
                          <a:sym typeface="+mn-ea"/>
                        </a:rPr>
                        <a:t>rkiye: Change GAP/GMP section titles to “primary production” and “food establishments”</a:t>
                      </a:r>
                      <a:endParaRPr lang="en-US" altLang="zh-CN" sz="4000">
                        <a:ln>
                          <a:noFill/>
                        </a:ln>
                        <a:solidFill>
                          <a:srgbClr val="000000"/>
                        </a:solidFill>
                        <a:effectLst/>
                        <a:latin typeface="Arial" panose="020B0604020202020204" pitchFamily="34" charset="0"/>
                        <a:cs typeface="Arial" panose="020B0604020202020204" pitchFamily="34" charset="0"/>
                        <a:sym typeface="+mn-ea"/>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Existing CCCF CoPs generally use “Good Agricultural Practices (GAPs)” in section headings; “primary production” is not used as a heading in CCCF CoPs. CXC 1-1969 uses “Primary Production,” but that is a CCFH text with a different scope. Therefore retain existing titles.</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Retained titles: RECOMMENDED PRACTICES BASED ON GOOD AGRICULTURAL PRACTICES (GAP) / RECOMMENDED PRACTICES BASED ON GOOD MANUFACTURING PRACTICES (GMP)</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r>
            </a:tbl>
          </a:graphicData>
        </a:graphic>
      </p:graphicFrame>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Not Incorporated</a:t>
            </a:r>
            <a:r>
              <a:rPr lang="en-US" altLang="zh-CN">
                <a:latin typeface="Arial" panose="020B0604020202020204" pitchFamily="34" charset="0"/>
                <a:cs typeface="Arial" panose="020B0604020202020204" pitchFamily="34" charset="0"/>
              </a:rPr>
              <a:t> (3/5)</a:t>
            </a:r>
            <a:endParaRPr lang="en-US" altLang="zh-CN">
              <a:latin typeface="Arial" panose="020B0604020202020204" pitchFamily="34" charset="0"/>
              <a:cs typeface="Arial" panose="020B0604020202020204" pitchFamily="34" charset="0"/>
            </a:endParaRPr>
          </a:p>
        </p:txBody>
      </p:sp>
      <p:graphicFrame>
        <p:nvGraphicFramePr>
          <p:cNvPr id="7" name="表格 6"/>
          <p:cNvGraphicFramePr/>
          <p:nvPr>
            <p:custDataLst>
              <p:tags r:id="rId2"/>
            </p:custDataLst>
          </p:nvPr>
        </p:nvGraphicFramePr>
        <p:xfrm>
          <a:off x="579120" y="2498725"/>
          <a:ext cx="23552785" cy="7498080"/>
        </p:xfrm>
        <a:graphic>
          <a:graphicData uri="http://schemas.openxmlformats.org/drawingml/2006/table">
            <a:tbl>
              <a:tblPr firstRow="1" bandRow="1">
                <a:tableStyleId>{5940675A-B579-460E-94D1-54222C63F5DA}</a:tableStyleId>
              </a:tblPr>
              <a:tblGrid>
                <a:gridCol w="5144135"/>
                <a:gridCol w="10330180"/>
                <a:gridCol w="8078470"/>
              </a:tblGrid>
              <a:tr h="215900">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Comment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Rationale</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Related Text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r>
              <a:tr h="381000">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sym typeface="+mn-ea"/>
                        </a:rPr>
                        <a:t>USA: Terminology in para 64 (LC-MS/MS, LC-HRMS, QuEChERS, SPE) too technical for a CoP</a:t>
                      </a:r>
                      <a:endParaRPr lang="en-US" altLang="zh-CN" sz="4000">
                        <a:ln>
                          <a:noFill/>
                        </a:ln>
                        <a:solidFill>
                          <a:srgbClr val="000000"/>
                        </a:solidFill>
                        <a:effectLst/>
                        <a:latin typeface="Arial" panose="020B0604020202020204" pitchFamily="34" charset="0"/>
                        <a:cs typeface="Arial" panose="020B0604020202020204" pitchFamily="34" charset="0"/>
                        <a:sym typeface="+mn-ea"/>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Retained for clarity of testing methods. No better alternative found unless this part is deleted. Technical terms are necessary for analytical precision.</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Retained text: “LC-MS/MS and LC-HRMS are the most reliable and widely used methods for TA analysis in food and feed... Dilute and shoot approach or sample preparation using QuEChERS or SPE... ensures reliable identification and quantification even at trace levels.”</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r>
            </a:tbl>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Not Incorporated</a:t>
            </a:r>
            <a:r>
              <a:rPr lang="en-US" altLang="zh-CN">
                <a:latin typeface="Arial" panose="020B0604020202020204" pitchFamily="34" charset="0"/>
                <a:cs typeface="Arial" panose="020B0604020202020204" pitchFamily="34" charset="0"/>
              </a:rPr>
              <a:t> (4/5)</a:t>
            </a:r>
            <a:endParaRPr lang="en-US" altLang="zh-CN">
              <a:latin typeface="Arial" panose="020B0604020202020204" pitchFamily="34" charset="0"/>
              <a:cs typeface="Arial" panose="020B0604020202020204" pitchFamily="34" charset="0"/>
            </a:endParaRPr>
          </a:p>
        </p:txBody>
      </p:sp>
      <p:graphicFrame>
        <p:nvGraphicFramePr>
          <p:cNvPr id="7" name="表格 6"/>
          <p:cNvGraphicFramePr/>
          <p:nvPr>
            <p:custDataLst>
              <p:tags r:id="rId2"/>
            </p:custDataLst>
          </p:nvPr>
        </p:nvGraphicFramePr>
        <p:xfrm>
          <a:off x="579120" y="2498725"/>
          <a:ext cx="23552785" cy="11155680"/>
        </p:xfrm>
        <a:graphic>
          <a:graphicData uri="http://schemas.openxmlformats.org/drawingml/2006/table">
            <a:tbl>
              <a:tblPr firstRow="1" bandRow="1">
                <a:tableStyleId>{5940675A-B579-460E-94D1-54222C63F5DA}</a:tableStyleId>
              </a:tblPr>
              <a:tblGrid>
                <a:gridCol w="5144135"/>
                <a:gridCol w="8659495"/>
                <a:gridCol w="9749155"/>
              </a:tblGrid>
              <a:tr h="215900">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Comment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Rationale</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sym typeface="+mn-ea"/>
                        </a:rPr>
                        <a:t>Related text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r>
              <a:tr h="381000">
                <a:tc>
                  <a:txBody>
                    <a:bodyPr/>
                    <a:p>
                      <a:pPr algn="l" defTabSz="2438400" hangingPunct="0">
                        <a:lnSpc>
                          <a:spcPct val="150000"/>
                        </a:lnSpc>
                        <a:buSzPct val="123000"/>
                      </a:pPr>
                      <a:r>
                        <a:rPr lang="en-US" altLang="zh-CN" sz="3600">
                          <a:ln>
                            <a:noFill/>
                          </a:ln>
                          <a:solidFill>
                            <a:srgbClr val="000000"/>
                          </a:solidFill>
                          <a:effectLst/>
                          <a:latin typeface="Arial" panose="020B0604020202020204" pitchFamily="34" charset="0"/>
                          <a:cs typeface="Arial" panose="020B0604020202020204" pitchFamily="34" charset="0"/>
                          <a:sym typeface="+mn-ea"/>
                        </a:rPr>
                        <a:t>Senegal: Retain advice on separation of medicinal and food products during storage</a:t>
                      </a:r>
                      <a:endParaRPr lang="en-US" altLang="zh-CN" sz="3600">
                        <a:ln>
                          <a:noFill/>
                        </a:ln>
                        <a:solidFill>
                          <a:srgbClr val="000000"/>
                        </a:solidFill>
                        <a:effectLst/>
                        <a:latin typeface="Arial" panose="020B0604020202020204" pitchFamily="34" charset="0"/>
                        <a:cs typeface="Arial" panose="020B0604020202020204" pitchFamily="34" charset="0"/>
                        <a:sym typeface="+mn-ea"/>
                      </a:endParaRPr>
                    </a:p>
                  </a:txBody>
                  <a:tcPr/>
                </a:tc>
                <a:tc>
                  <a:txBody>
                    <a:bodyPr/>
                    <a:p>
                      <a:pPr algn="l" defTabSz="2438400" hangingPunct="0">
                        <a:lnSpc>
                          <a:spcPct val="150000"/>
                        </a:lnSpc>
                        <a:buSzPct val="123000"/>
                      </a:pPr>
                      <a:r>
                        <a:rPr lang="en-US" altLang="zh-CN" sz="3600">
                          <a:ln>
                            <a:noFill/>
                          </a:ln>
                          <a:solidFill>
                            <a:srgbClr val="000000"/>
                          </a:solidFill>
                          <a:effectLst/>
                          <a:latin typeface="Arial" panose="020B0604020202020204" pitchFamily="34" charset="0"/>
                          <a:cs typeface="Arial" panose="020B0604020202020204" pitchFamily="34" charset="0"/>
                        </a:rPr>
                        <a:t>During EWG discussions, it was noted that TA-containing medicinal products are generally available as extracts, drops, patches, tablets, or injections, often under prescription or regulatory controls, rather than as raw leaves or seeds. Accidental food contamination from medicinal use was considered unlikely; cross-contamination not a realistic risk. The paragraph was therefore deleted.</a:t>
                      </a:r>
                      <a:endParaRPr lang="en-US" altLang="zh-CN" sz="3600">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3600">
                          <a:ln>
                            <a:noFill/>
                          </a:ln>
                          <a:solidFill>
                            <a:srgbClr val="000000"/>
                          </a:solidFill>
                          <a:effectLst/>
                          <a:latin typeface="Arial" panose="020B0604020202020204" pitchFamily="34" charset="0"/>
                          <a:cs typeface="Arial" panose="020B0604020202020204" pitchFamily="34" charset="0"/>
                        </a:rPr>
                        <a:t>Deleted text: “Although TA-containing medicinal products are generally subject to regulatory controls, some TA-containing plants have traditional medicinal uses. Risk communication materials may explain the difference between medicinal and food uses and advise consumers to follow medical guidance and store such products separately from food to avoid accidental cross-contamination.”</a:t>
                      </a:r>
                      <a:endParaRPr lang="en-US" altLang="zh-CN" sz="3600">
                        <a:ln>
                          <a:noFill/>
                        </a:ln>
                        <a:solidFill>
                          <a:srgbClr val="000000"/>
                        </a:solidFill>
                        <a:effectLst/>
                        <a:latin typeface="Arial" panose="020B0604020202020204" pitchFamily="34" charset="0"/>
                        <a:cs typeface="Arial" panose="020B0604020202020204" pitchFamily="34" charset="0"/>
                      </a:endParaRPr>
                    </a:p>
                  </a:txBody>
                  <a:tcPr/>
                </a:tc>
              </a:tr>
            </a:tbl>
          </a:graphicData>
        </a:graphic>
      </p:graphicFrame>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Comments Not Incorporated</a:t>
            </a:r>
            <a:r>
              <a:rPr lang="en-US" altLang="zh-CN">
                <a:latin typeface="Arial" panose="020B0604020202020204" pitchFamily="34" charset="0"/>
                <a:cs typeface="Arial" panose="020B0604020202020204" pitchFamily="34" charset="0"/>
              </a:rPr>
              <a:t> (5/5)</a:t>
            </a:r>
            <a:endParaRPr lang="en-US" altLang="zh-CN">
              <a:latin typeface="Arial" panose="020B0604020202020204" pitchFamily="34" charset="0"/>
              <a:cs typeface="Arial" panose="020B0604020202020204" pitchFamily="34" charset="0"/>
            </a:endParaRPr>
          </a:p>
        </p:txBody>
      </p:sp>
      <p:graphicFrame>
        <p:nvGraphicFramePr>
          <p:cNvPr id="7" name="表格 6"/>
          <p:cNvGraphicFramePr/>
          <p:nvPr>
            <p:custDataLst>
              <p:tags r:id="rId2"/>
            </p:custDataLst>
          </p:nvPr>
        </p:nvGraphicFramePr>
        <p:xfrm>
          <a:off x="579120" y="2498725"/>
          <a:ext cx="23552785" cy="11155680"/>
        </p:xfrm>
        <a:graphic>
          <a:graphicData uri="http://schemas.openxmlformats.org/drawingml/2006/table">
            <a:tbl>
              <a:tblPr firstRow="1" bandRow="1">
                <a:tableStyleId>{5940675A-B579-460E-94D1-54222C63F5DA}</a:tableStyleId>
              </a:tblPr>
              <a:tblGrid>
                <a:gridCol w="5144135"/>
                <a:gridCol w="8659495"/>
                <a:gridCol w="9749155"/>
              </a:tblGrid>
              <a:tr h="215900">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Comment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rPr>
                        <a:t>Rationale</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b="1">
                          <a:ln>
                            <a:noFill/>
                          </a:ln>
                          <a:solidFill>
                            <a:srgbClr val="000000"/>
                          </a:solidFill>
                          <a:effectLst/>
                          <a:latin typeface="Arial" panose="020B0604020202020204" pitchFamily="34" charset="0"/>
                          <a:cs typeface="Arial" panose="020B0604020202020204" pitchFamily="34" charset="0"/>
                          <a:sym typeface="+mn-ea"/>
                        </a:rPr>
                        <a:t>Related text</a:t>
                      </a:r>
                      <a:endParaRPr lang="en-US" altLang="zh-CN" sz="4000" b="1">
                        <a:ln>
                          <a:noFill/>
                        </a:ln>
                        <a:solidFill>
                          <a:srgbClr val="000000"/>
                        </a:solidFill>
                        <a:effectLst/>
                        <a:latin typeface="Arial" panose="020B0604020202020204" pitchFamily="34" charset="0"/>
                        <a:cs typeface="Arial" panose="020B0604020202020204" pitchFamily="34" charset="0"/>
                      </a:endParaRPr>
                    </a:p>
                  </a:txBody>
                  <a:tcPr/>
                </a:tc>
              </a:tr>
              <a:tr h="381000">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sym typeface="+mn-ea"/>
                        </a:rPr>
                        <a:t>USA: Delete consumer education sentence on mistaking toxic plants for vegetables</a:t>
                      </a:r>
                      <a:endParaRPr lang="en-US" altLang="zh-CN" sz="4000">
                        <a:ln>
                          <a:noFill/>
                        </a:ln>
                        <a:solidFill>
                          <a:srgbClr val="000000"/>
                        </a:solidFill>
                        <a:effectLst/>
                        <a:latin typeface="Arial" panose="020B0604020202020204" pitchFamily="34" charset="0"/>
                        <a:cs typeface="Arial" panose="020B0604020202020204" pitchFamily="34" charset="0"/>
                        <a:sym typeface="+mn-ea"/>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Retained as essential risk communication specific to this hazard and aligns with the purpose of the Consumer Practices section. The sentence helps prevent accidental ingestion.</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c>
                  <a:txBody>
                    <a:bodyPr/>
                    <a:p>
                      <a:pPr algn="l" defTabSz="2438400" hangingPunct="0">
                        <a:lnSpc>
                          <a:spcPct val="150000"/>
                        </a:lnSpc>
                        <a:buSzPct val="123000"/>
                      </a:pPr>
                      <a:r>
                        <a:rPr lang="en-US" altLang="zh-CN" sz="4000">
                          <a:ln>
                            <a:noFill/>
                          </a:ln>
                          <a:solidFill>
                            <a:srgbClr val="000000"/>
                          </a:solidFill>
                          <a:effectLst/>
                          <a:latin typeface="Arial" panose="020B0604020202020204" pitchFamily="34" charset="0"/>
                          <a:cs typeface="Arial" panose="020B0604020202020204" pitchFamily="34" charset="0"/>
                        </a:rPr>
                        <a:t>Retained text: “Educational materials should help consumers recognize the risks and respond appropriately in case of accidental ingestion, and avoid exposure by mistaking toxic plants for vegetables when purchasing foods, growing or foraging for their own food.”</a:t>
                      </a:r>
                      <a:endParaRPr lang="en-US" altLang="zh-CN" sz="4000">
                        <a:ln>
                          <a:noFill/>
                        </a:ln>
                        <a:solidFill>
                          <a:srgbClr val="000000"/>
                        </a:solidFill>
                        <a:effectLst/>
                        <a:latin typeface="Arial" panose="020B0604020202020204" pitchFamily="34" charset="0"/>
                        <a:cs typeface="Arial" panose="020B0604020202020204" pitchFamily="34" charset="0"/>
                      </a:endParaRPr>
                    </a:p>
                  </a:txBody>
                  <a:tcPr/>
                </a:tc>
              </a:tr>
            </a:tbl>
          </a:graphicData>
        </a:graphic>
      </p:graphicFrame>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2" name="内容占位符 1"/>
          <p:cNvSpPr>
            <a:spLocks noGrp="1"/>
          </p:cNvSpPr>
          <p:nvPr/>
        </p:nvSpPr>
        <p:spPr>
          <a:xfrm>
            <a:off x="500380" y="2430145"/>
            <a:ext cx="23622000" cy="171259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76200" indent="-685800" algn="l" eaLnBrk="1">
              <a:lnSpc>
                <a:spcPct val="150000"/>
              </a:lnSpc>
              <a:spcBef>
                <a:spcPts val="0"/>
              </a:spcBef>
              <a:buFont typeface="Wingdings" panose="05000000000000000000" charset="0"/>
              <a:buChar char="Ø"/>
            </a:pPr>
            <a:r>
              <a:rPr lang="en-US" altLang="zh-CN" sz="6000" b="1">
                <a:latin typeface="Arial" panose="020B0604020202020204" pitchFamily="34" charset="0"/>
                <a:cs typeface="Arial" panose="020B0604020202020204" pitchFamily="34" charset="0"/>
              </a:rPr>
              <a:t>For CCCF decision</a:t>
            </a:r>
            <a:endParaRPr lang="en-US" altLang="zh-CN" sz="6000" b="1">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endParaRPr lang="en-US" altLang="zh-CN" sz="6000" b="1">
              <a:latin typeface="Arial" panose="020B0604020202020204" pitchFamily="34" charset="0"/>
              <a:cs typeface="Arial" panose="020B0604020202020204" pitchFamily="34" charset="0"/>
            </a:endParaRPr>
          </a:p>
        </p:txBody>
      </p:sp>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atin typeface="Arial" panose="020B0604020202020204" pitchFamily="34" charset="0"/>
                <a:cs typeface="Arial" panose="020B0604020202020204" pitchFamily="34" charset="0"/>
              </a:rPr>
              <a:t>Key Issues for Advance Discussion</a:t>
            </a:r>
            <a:endParaRPr lang="en-US">
              <a:latin typeface="Arial" panose="020B0604020202020204" pitchFamily="34" charset="0"/>
              <a:cs typeface="Arial" panose="020B0604020202020204" pitchFamily="34" charset="0"/>
            </a:endParaRPr>
          </a:p>
        </p:txBody>
      </p:sp>
      <p:sp>
        <p:nvSpPr>
          <p:cNvPr id="6" name="文本框 5"/>
          <p:cNvSpPr txBox="1"/>
          <p:nvPr/>
        </p:nvSpPr>
        <p:spPr>
          <a:xfrm>
            <a:off x="1162685" y="3923030"/>
            <a:ext cx="21745575" cy="342519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571500" indent="-571500" algn="l" eaLnBrk="1">
              <a:lnSpc>
                <a:spcPct val="150000"/>
              </a:lnSpc>
              <a:spcBef>
                <a:spcPts val="0"/>
              </a:spcBef>
              <a:buSzPct val="123000"/>
              <a:buFont typeface="Arial" panose="020B0604020202020204" pitchFamily="34" charset="0"/>
              <a:buChar char="•"/>
            </a:pPr>
            <a:r>
              <a:rPr lang="en-US" altLang="zh-CN" sz="4000">
                <a:solidFill>
                  <a:srgbClr val="000000"/>
                </a:solidFill>
                <a:latin typeface="Arial" panose="020B0604020202020204" pitchFamily="34" charset="0"/>
                <a:cs typeface="Arial" panose="020B0604020202020204" pitchFamily="34" charset="0"/>
                <a:sym typeface="+mn-ea"/>
              </a:rPr>
              <a:t>Advancement: Step 5 vs Step 5/8.</a:t>
            </a:r>
            <a:endParaRPr lang="en-US" altLang="zh-CN" sz="4000">
              <a:solidFill>
                <a:srgbClr val="000000"/>
              </a:solidFill>
              <a:latin typeface="Arial" panose="020B0604020202020204" pitchFamily="34" charset="0"/>
              <a:cs typeface="Arial" panose="020B0604020202020204" pitchFamily="34" charset="0"/>
            </a:endParaRPr>
          </a:p>
          <a:p>
            <a:pPr marL="571500" indent="-571500" algn="l" eaLnBrk="1">
              <a:lnSpc>
                <a:spcPct val="150000"/>
              </a:lnSpc>
              <a:spcBef>
                <a:spcPts val="0"/>
              </a:spcBef>
              <a:buSzPct val="123000"/>
              <a:buFont typeface="Arial" panose="020B0604020202020204" pitchFamily="34" charset="0"/>
              <a:buChar char="•"/>
            </a:pPr>
            <a:r>
              <a:rPr lang="en-US" altLang="zh-CN" sz="4000">
                <a:solidFill>
                  <a:srgbClr val="000000"/>
                </a:solidFill>
                <a:latin typeface="Arial" panose="020B0604020202020204" pitchFamily="34" charset="0"/>
                <a:cs typeface="Arial" panose="020B0604020202020204" pitchFamily="34" charset="0"/>
                <a:sym typeface="+mn-ea"/>
              </a:rPr>
              <a:t>Annex I: retention subject to copyright/greyscale; website fallback option.</a:t>
            </a:r>
            <a:endParaRPr lang="en-US" altLang="zh-CN" sz="4000">
              <a:solidFill>
                <a:srgbClr val="000000"/>
              </a:solidFill>
              <a:latin typeface="Arial" panose="020B0604020202020204" pitchFamily="34" charset="0"/>
              <a:cs typeface="Arial" panose="020B0604020202020204" pitchFamily="34" charset="0"/>
            </a:endParaRPr>
          </a:p>
          <a:p>
            <a:pPr marL="571500" indent="-571500" algn="l" eaLnBrk="1">
              <a:lnSpc>
                <a:spcPct val="150000"/>
              </a:lnSpc>
              <a:spcBef>
                <a:spcPts val="0"/>
              </a:spcBef>
              <a:buSzPct val="123000"/>
              <a:buFont typeface="Arial" panose="020B0604020202020204" pitchFamily="34" charset="0"/>
              <a:buChar char="•"/>
            </a:pPr>
            <a:r>
              <a:rPr lang="en-US" altLang="zh-CN" sz="4000">
                <a:solidFill>
                  <a:srgbClr val="000000"/>
                </a:solidFill>
                <a:latin typeface="Arial" panose="020B0604020202020204" pitchFamily="34" charset="0"/>
                <a:cs typeface="Arial" panose="020B0604020202020204" pitchFamily="34" charset="0"/>
                <a:sym typeface="+mn-ea"/>
              </a:rPr>
              <a:t>Intervention levels: Super Cereal wording, exclusion of national MLs, footnote handling.</a:t>
            </a:r>
            <a:endParaRPr lang="en-US" altLang="zh-CN" sz="4000">
              <a:solidFill>
                <a:srgbClr val="000000"/>
              </a:solidFill>
              <a:latin typeface="Arial" panose="020B0604020202020204" pitchFamily="34" charset="0"/>
              <a:cs typeface="Arial" panose="020B0604020202020204" pitchFamily="34" charset="0"/>
              <a:sym typeface="+mn-ea"/>
            </a:endParaRPr>
          </a:p>
          <a:p>
            <a:pPr marL="0" marR="0" indent="0" algn="ctr" defTabSz="2438400" rtl="0" fontAlgn="auto" latinLnBrk="0" hangingPunct="0">
              <a:lnSpc>
                <a:spcPct val="100000"/>
              </a:lnSpc>
              <a:spcBef>
                <a:spcPts val="0"/>
              </a:spcBef>
              <a:spcAft>
                <a:spcPts val="0"/>
              </a:spcAft>
              <a:buClrTx/>
              <a:buSzTx/>
              <a:buFontTx/>
              <a:buNone/>
            </a:pPr>
            <a:endParaRPr kumimoji="0" lang="en-US" altLang="zh-CN" sz="3600" b="0" i="0" u="none" strike="noStrike" cap="none" spc="0" normalizeH="0" baseline="0">
              <a:ln>
                <a:noFill/>
              </a:ln>
              <a:solidFill>
                <a:srgbClr val="5E5E5E"/>
              </a:solidFill>
              <a:effectLst/>
              <a:uFillTx/>
              <a:latin typeface="Arial" panose="020B0604020202020204" pitchFamily="34" charset="0"/>
              <a:ea typeface="+mn-ea"/>
              <a:cs typeface="Arial" panose="020B0604020202020204" pitchFamily="34" charset="0"/>
              <a:sym typeface="Helvetica Neue"/>
            </a:endParaRPr>
          </a:p>
        </p:txBody>
      </p:sp>
      <p:sp>
        <p:nvSpPr>
          <p:cNvPr id="7" name="内容占位符 1"/>
          <p:cNvSpPr>
            <a:spLocks noGrp="1"/>
          </p:cNvSpPr>
          <p:nvPr/>
        </p:nvSpPr>
        <p:spPr>
          <a:xfrm>
            <a:off x="514985" y="6858000"/>
            <a:ext cx="23622000" cy="171259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76200" indent="-685800" algn="l" eaLnBrk="1">
              <a:lnSpc>
                <a:spcPct val="150000"/>
              </a:lnSpc>
              <a:spcBef>
                <a:spcPts val="0"/>
              </a:spcBef>
              <a:buFont typeface="Wingdings" panose="05000000000000000000" charset="0"/>
              <a:buChar char="Ø"/>
            </a:pPr>
            <a:r>
              <a:rPr lang="en-US" altLang="zh-CN" sz="6000" b="1">
                <a:latin typeface="Arial" panose="020B0604020202020204" pitchFamily="34" charset="0"/>
                <a:cs typeface="Arial" panose="020B0604020202020204" pitchFamily="34" charset="0"/>
              </a:rPr>
              <a:t>Post-meeting EWG technical-editorial finalization</a:t>
            </a:r>
            <a:endParaRPr lang="en-US" altLang="zh-CN" sz="6000" b="1">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endParaRPr lang="en-US" altLang="zh-CN" sz="6000" b="1">
              <a:latin typeface="Arial" panose="020B0604020202020204" pitchFamily="34" charset="0"/>
              <a:cs typeface="Arial" panose="020B0604020202020204" pitchFamily="34" charset="0"/>
            </a:endParaRPr>
          </a:p>
        </p:txBody>
      </p:sp>
      <p:sp>
        <p:nvSpPr>
          <p:cNvPr id="8" name="文本框 7"/>
          <p:cNvSpPr txBox="1"/>
          <p:nvPr/>
        </p:nvSpPr>
        <p:spPr>
          <a:xfrm>
            <a:off x="821690" y="9025890"/>
            <a:ext cx="23300690" cy="287147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50800" tIns="50800" rIns="50800" bIns="50800" numCol="1" spcCol="38100" rtlCol="0" anchor="ctr" forceAA="0">
            <a:spAutoFit/>
          </a:bodyPr>
          <a:p>
            <a:pPr marL="571500" marR="0" indent="-571500" algn="l" defTabSz="2438400" rtl="0" fontAlgn="auto" latinLnBrk="0" hangingPunct="0">
              <a:lnSpc>
                <a:spcPct val="150000"/>
              </a:lnSpc>
              <a:spcBef>
                <a:spcPts val="0"/>
              </a:spcBef>
              <a:spcAft>
                <a:spcPts val="0"/>
              </a:spcAft>
              <a:buClrTx/>
              <a:buSzPct val="123000"/>
              <a:buFont typeface="Arial" panose="020B0604020202020204" pitchFamily="34" charset="0"/>
              <a:buChar char="•"/>
            </a:pPr>
            <a:r>
              <a:rPr lang="en-US" altLang="zh-CN" sz="4000">
                <a:solidFill>
                  <a:srgbClr val="000000"/>
                </a:solidFill>
                <a:latin typeface="Arial" panose="020B0604020202020204" pitchFamily="34" charset="0"/>
                <a:cs typeface="Arial" panose="020B0604020202020204" pitchFamily="34" charset="0"/>
                <a:sym typeface="Helvetica Neue"/>
              </a:rPr>
              <a:t>Consistent application of the defined term </a:t>
            </a:r>
            <a:r>
              <a:rPr lang="en-US" altLang="zh-CN" sz="4000" i="1">
                <a:solidFill>
                  <a:srgbClr val="000000"/>
                </a:solidFill>
                <a:latin typeface="Arial" panose="020B0604020202020204" pitchFamily="34" charset="0"/>
                <a:cs typeface="Arial" panose="020B0604020202020204" pitchFamily="34" charset="0"/>
                <a:sym typeface="Helvetica Neue"/>
              </a:rPr>
              <a:t>Datura</a:t>
            </a:r>
            <a:r>
              <a:rPr lang="en-US" altLang="zh-CN" sz="4000">
                <a:solidFill>
                  <a:srgbClr val="000000"/>
                </a:solidFill>
                <a:latin typeface="Arial" panose="020B0604020202020204" pitchFamily="34" charset="0"/>
                <a:cs typeface="Arial" panose="020B0604020202020204" pitchFamily="34" charset="0"/>
                <a:sym typeface="Helvetica Neue"/>
              </a:rPr>
              <a:t> (clean-up residual </a:t>
            </a:r>
            <a:r>
              <a:rPr lang="en-US" altLang="zh-CN" sz="4000" i="1">
                <a:solidFill>
                  <a:srgbClr val="000000"/>
                </a:solidFill>
                <a:latin typeface="Arial" panose="020B0604020202020204" pitchFamily="34" charset="0"/>
                <a:cs typeface="Arial" panose="020B0604020202020204" pitchFamily="34" charset="0"/>
                <a:sym typeface="Helvetica Neue"/>
              </a:rPr>
              <a:t>Datura spp.</a:t>
            </a:r>
            <a:r>
              <a:rPr lang="en-US" altLang="zh-CN" sz="4000">
                <a:solidFill>
                  <a:srgbClr val="000000"/>
                </a:solidFill>
                <a:latin typeface="Arial" panose="020B0604020202020204" pitchFamily="34" charset="0"/>
                <a:cs typeface="Arial" panose="020B0604020202020204" pitchFamily="34" charset="0"/>
                <a:sym typeface="Helvetica Neue"/>
              </a:rPr>
              <a:t> occurrences in text)</a:t>
            </a:r>
            <a:endParaRPr lang="en-US" altLang="zh-CN" sz="4000">
              <a:solidFill>
                <a:srgbClr val="000000"/>
              </a:solidFill>
              <a:latin typeface="Arial" panose="020B0604020202020204" pitchFamily="34" charset="0"/>
              <a:cs typeface="Arial" panose="020B0604020202020204" pitchFamily="34" charset="0"/>
              <a:sym typeface="Helvetica Neue"/>
            </a:endParaRPr>
          </a:p>
          <a:p>
            <a:pPr marL="571500" marR="0" indent="-571500" algn="l" defTabSz="2438400" rtl="0" fontAlgn="auto" latinLnBrk="0" hangingPunct="0">
              <a:lnSpc>
                <a:spcPct val="150000"/>
              </a:lnSpc>
              <a:spcBef>
                <a:spcPts val="0"/>
              </a:spcBef>
              <a:spcAft>
                <a:spcPts val="0"/>
              </a:spcAft>
              <a:buClrTx/>
              <a:buSzPct val="123000"/>
              <a:buFont typeface="Arial" panose="020B0604020202020204" pitchFamily="34" charset="0"/>
              <a:buChar char="•"/>
            </a:pPr>
            <a:r>
              <a:rPr lang="en-US" altLang="zh-CN" sz="4000">
                <a:solidFill>
                  <a:srgbClr val="000000"/>
                </a:solidFill>
                <a:latin typeface="Arial" panose="020B0604020202020204" pitchFamily="34" charset="0"/>
                <a:cs typeface="Arial" panose="020B0604020202020204" pitchFamily="34" charset="0"/>
                <a:sym typeface="Helvetica Neue"/>
              </a:rPr>
              <a:t>Confirm text structure of Scope section and </a:t>
            </a:r>
            <a:r>
              <a:rPr lang="en-US" altLang="zh-CN" sz="4000">
                <a:solidFill>
                  <a:srgbClr val="000000"/>
                </a:solidFill>
                <a:latin typeface="Arial" panose="020B0604020202020204" pitchFamily="34" charset="0"/>
                <a:cs typeface="Arial" panose="020B0604020202020204" pitchFamily="34" charset="0"/>
                <a:sym typeface="+mn-ea"/>
              </a:rPr>
              <a:t>General Considerations</a:t>
            </a:r>
            <a:endParaRPr lang="en-US" altLang="zh-CN" sz="4000">
              <a:solidFill>
                <a:srgbClr val="000000"/>
              </a:solidFill>
              <a:latin typeface="Arial" panose="020B0604020202020204" pitchFamily="34" charset="0"/>
              <a:cs typeface="Arial" panose="020B0604020202020204" pitchFamily="34" charset="0"/>
              <a:sym typeface="Helvetica Neue"/>
            </a:endParaRPr>
          </a:p>
          <a:p>
            <a:pPr marL="571500" marR="0" indent="-571500" algn="l" defTabSz="2438400" rtl="0" fontAlgn="auto" latinLnBrk="0" hangingPunct="0">
              <a:lnSpc>
                <a:spcPct val="150000"/>
              </a:lnSpc>
              <a:spcBef>
                <a:spcPts val="0"/>
              </a:spcBef>
              <a:spcAft>
                <a:spcPts val="0"/>
              </a:spcAft>
              <a:buClrTx/>
              <a:buSzPct val="123000"/>
              <a:buFont typeface="Arial" panose="020B0604020202020204" pitchFamily="34" charset="0"/>
              <a:buChar char="•"/>
            </a:pPr>
            <a:endParaRPr kumimoji="0" lang="en-US" altLang="zh-CN" sz="4000" b="0" i="0" u="none" strike="noStrike" cap="none" spc="0" normalizeH="0" baseline="0">
              <a:ln>
                <a:noFill/>
              </a:ln>
              <a:solidFill>
                <a:srgbClr val="000000"/>
              </a:solidFill>
              <a:effectLst/>
              <a:uFillTx/>
              <a:latin typeface="Arial" panose="020B0604020202020204" pitchFamily="34" charset="0"/>
              <a:ea typeface="+mn-ea"/>
              <a:cs typeface="Arial" panose="020B0604020202020204" pitchFamily="34" charset="0"/>
              <a:sym typeface="Helvetica Neue"/>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0205531" y="11884211"/>
            <a:ext cx="3551936" cy="1128262"/>
          </a:xfrm>
          <a:prstGeom prst="rect">
            <a:avLst/>
          </a:prstGeom>
        </p:spPr>
      </p:pic>
      <p:sp>
        <p:nvSpPr>
          <p:cNvPr id="2" name="内容占位符 1"/>
          <p:cNvSpPr>
            <a:spLocks noGrp="1"/>
          </p:cNvSpPr>
          <p:nvPr/>
        </p:nvSpPr>
        <p:spPr>
          <a:xfrm>
            <a:off x="500380" y="2163445"/>
            <a:ext cx="23622000" cy="884491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76200" indent="-685800" algn="l" eaLnBrk="1">
              <a:lnSpc>
                <a:spcPct val="150000"/>
              </a:lnSpc>
              <a:spcBef>
                <a:spcPts val="0"/>
              </a:spcBef>
              <a:buFont typeface="Arial" panose="020B0604020202020204" pitchFamily="34" charset="0"/>
              <a:buChar char="•"/>
            </a:pPr>
            <a:r>
              <a:rPr lang="en-US" altLang="zh-CN" sz="4400">
                <a:latin typeface="Arial" panose="020B0604020202020204" pitchFamily="34" charset="0"/>
                <a:cs typeface="Arial" panose="020B0604020202020204" pitchFamily="34" charset="0"/>
              </a:rPr>
              <a:t>Broad support for advancement.</a:t>
            </a:r>
            <a:endParaRPr lang="en-US" altLang="zh-CN" sz="44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r>
              <a:rPr lang="en-US" altLang="zh-CN" sz="4400">
                <a:latin typeface="Arial" panose="020B0604020202020204" pitchFamily="34" charset="0"/>
                <a:cs typeface="Arial" panose="020B0604020202020204" pitchFamily="34" charset="0"/>
              </a:rPr>
              <a:t>Recommend forwarding the revised CoP to CAC50 for adoption at Step 5/8, with editorial amendments.</a:t>
            </a:r>
            <a:endParaRPr lang="en-US" altLang="zh-CN" sz="44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r>
              <a:rPr lang="en-US" altLang="zh-CN" sz="4400">
                <a:latin typeface="Arial" panose="020B0604020202020204" pitchFamily="34" charset="0"/>
                <a:cs typeface="Arial" panose="020B0604020202020204" pitchFamily="34" charset="0"/>
              </a:rPr>
              <a:t>If no consensus, advance to Step 5 for further consideration.</a:t>
            </a:r>
            <a:endParaRPr lang="en-US" altLang="zh-CN" sz="4400">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r>
              <a:rPr lang="en-US" altLang="zh-CN" sz="4400">
                <a:latin typeface="Arial" panose="020B0604020202020204" pitchFamily="34" charset="0"/>
                <a:cs typeface="Arial" panose="020B0604020202020204" pitchFamily="34" charset="0"/>
              </a:rPr>
              <a:t>Proposed handling for Annex I:</a:t>
            </a:r>
            <a:endParaRPr lang="en-US" altLang="zh-CN" sz="4400">
              <a:latin typeface="Arial" panose="020B0604020202020204" pitchFamily="34" charset="0"/>
              <a:cs typeface="Arial" panose="020B0604020202020204" pitchFamily="34" charset="0"/>
            </a:endParaRPr>
          </a:p>
          <a:p>
            <a:pPr marL="0" indent="0" algn="l" eaLnBrk="1">
              <a:lnSpc>
                <a:spcPct val="150000"/>
              </a:lnSpc>
              <a:spcBef>
                <a:spcPts val="0"/>
              </a:spcBef>
              <a:buFont typeface="Arial" panose="020B0604020202020204" pitchFamily="34" charset="0"/>
              <a:buNone/>
            </a:pPr>
            <a:r>
              <a:rPr lang="en-US" altLang="zh-CN" sz="4400">
                <a:latin typeface="Arial" panose="020B0604020202020204" pitchFamily="34" charset="0"/>
                <a:cs typeface="Arial" panose="020B0604020202020204" pitchFamily="34" charset="0"/>
              </a:rPr>
              <a:t>     ‑</a:t>
            </a:r>
            <a:r>
              <a:rPr lang="en-US" altLang="zh-CN" sz="4400" b="1">
                <a:latin typeface="Arial" panose="020B0604020202020204" pitchFamily="34" charset="0"/>
                <a:cs typeface="Arial" panose="020B0604020202020204" pitchFamily="34" charset="0"/>
              </a:rPr>
              <a:t>Preferred</a:t>
            </a:r>
            <a:r>
              <a:rPr lang="en-US" altLang="zh-CN" sz="4400">
                <a:latin typeface="Arial" panose="020B0604020202020204" pitchFamily="34" charset="0"/>
                <a:cs typeface="Arial" panose="020B0604020202020204" pitchFamily="34" charset="0"/>
              </a:rPr>
              <a:t>: Retain Annex I within the CoP text, conditional on copyright clearance and greyscale review; arrows may be added if copyright permits; size ranges not feasible with current images.</a:t>
            </a:r>
            <a:endParaRPr lang="en-US" altLang="zh-CN" sz="4400">
              <a:latin typeface="Arial" panose="020B0604020202020204" pitchFamily="34" charset="0"/>
              <a:cs typeface="Arial" panose="020B0604020202020204" pitchFamily="34" charset="0"/>
            </a:endParaRPr>
          </a:p>
          <a:p>
            <a:pPr marL="0" indent="0" algn="l" eaLnBrk="1">
              <a:lnSpc>
                <a:spcPct val="150000"/>
              </a:lnSpc>
              <a:spcBef>
                <a:spcPts val="0"/>
              </a:spcBef>
              <a:buFont typeface="Arial" panose="020B0604020202020204" pitchFamily="34" charset="0"/>
              <a:buNone/>
            </a:pPr>
            <a:r>
              <a:rPr lang="en-US" altLang="zh-CN" sz="4400">
                <a:latin typeface="Arial" panose="020B0604020202020204" pitchFamily="34" charset="0"/>
                <a:cs typeface="Arial" panose="020B0604020202020204" pitchFamily="34" charset="0"/>
              </a:rPr>
              <a:t>  ‑</a:t>
            </a:r>
            <a:r>
              <a:rPr lang="en-US" altLang="zh-CN" sz="4400" b="1">
                <a:latin typeface="Arial" panose="020B0604020202020204" pitchFamily="34" charset="0"/>
                <a:cs typeface="Arial" panose="020B0604020202020204" pitchFamily="34" charset="0"/>
              </a:rPr>
              <a:t>Fallback contingency</a:t>
            </a:r>
            <a:r>
              <a:rPr lang="en-US" altLang="zh-CN" sz="4400">
                <a:latin typeface="Arial" panose="020B0604020202020204" pitchFamily="34" charset="0"/>
                <a:cs typeface="Arial" panose="020B0604020202020204" pitchFamily="34" charset="0"/>
              </a:rPr>
              <a:t>: If copyright clearance is unsuccessful, relocate Annex I as a supporting document on the CCCF website (outside main CoP text). </a:t>
            </a:r>
            <a:endParaRPr lang="en-US" altLang="zh-CN" sz="4400">
              <a:latin typeface="Arial" panose="020B0604020202020204" pitchFamily="34" charset="0"/>
              <a:cs typeface="Arial" panose="020B0604020202020204" pitchFamily="34" charset="0"/>
            </a:endParaRPr>
          </a:p>
        </p:txBody>
      </p:sp>
      <p:sp>
        <p:nvSpPr>
          <p:cNvPr id="3" name="Title 3"/>
          <p:cNvSpPr>
            <a:spLocks noGrp="1"/>
          </p:cNvSpPr>
          <p:nvPr/>
        </p:nvSpPr>
        <p:spPr>
          <a:xfrm>
            <a:off x="1876425" y="961620"/>
            <a:ext cx="21031200" cy="1264805"/>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r>
              <a:rPr lang="en-US" altLang="zh-CN">
                <a:latin typeface="Arial" panose="020B0604020202020204" pitchFamily="34" charset="0"/>
                <a:cs typeface="Arial" panose="020B0604020202020204" pitchFamily="34" charset="0"/>
              </a:rPr>
              <a:t> Recommendation to CCCF19</a:t>
            </a:r>
            <a:endParaRPr lang="en-US" altLang="zh-CN">
              <a:latin typeface="Arial" panose="020B0604020202020204" pitchFamily="34" charset="0"/>
              <a:cs typeface="Arial" panose="020B0604020202020204" pitchFamily="34" charset="0"/>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46704" y="5922235"/>
            <a:ext cx="18123408" cy="25634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scene3d>
              <a:camera prst="orthographicFront"/>
              <a:lightRig rig="threePt" dir="t"/>
            </a:scene3d>
          </a:bodyPr>
          <a:lstStyle/>
          <a:p>
            <a:pPr marL="0" marR="0" indent="0" algn="l" defTabSz="2438400" rtl="0" fontAlgn="auto" latinLnBrk="0" hangingPunct="0">
              <a:lnSpc>
                <a:spcPct val="100000"/>
              </a:lnSpc>
              <a:spcBef>
                <a:spcPts val="0"/>
              </a:spcBef>
              <a:spcAft>
                <a:spcPts val="0"/>
              </a:spcAft>
              <a:buClrTx/>
              <a:buSzTx/>
              <a:buFontTx/>
              <a:buNone/>
            </a:pPr>
            <a:endParaRPr kumimoji="0" lang="en-US" sz="8000" b="0" i="0" u="none" strike="noStrike" cap="none" spc="0"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Arial" panose="020B0604020202020204" pitchFamily="34" charset="0"/>
              <a:cs typeface="Arial" panose="020B0604020202020204" pitchFamily="34" charset="0"/>
              <a:sym typeface="Helvetica Neue"/>
            </a:endParaRPr>
          </a:p>
          <a:p>
            <a:pPr marL="0" marR="0" indent="0" algn="l" defTabSz="2438400" rtl="0" fontAlgn="auto" latinLnBrk="0" hangingPunct="0">
              <a:lnSpc>
                <a:spcPct val="100000"/>
              </a:lnSpc>
              <a:spcBef>
                <a:spcPts val="0"/>
              </a:spcBef>
              <a:spcAft>
                <a:spcPts val="0"/>
              </a:spcAft>
              <a:buClrTx/>
              <a:buSzTx/>
              <a:buFontTx/>
              <a:buNone/>
            </a:pPr>
            <a:endParaRPr kumimoji="0" lang="en-US" sz="8000" b="0" i="0" u="none" strike="noStrike" cap="none" spc="0" normalizeH="0" baseline="0" dirty="0">
              <a:ln w="10160">
                <a:solidFill>
                  <a:schemeClr val="accent5"/>
                </a:solidFill>
                <a:prstDash val="solid"/>
              </a:ln>
              <a:solidFill>
                <a:srgbClr val="FFFFFF"/>
              </a:solidFill>
              <a:effectLst>
                <a:outerShdw blurRad="38100" dist="22860" dir="5400000" algn="tl" rotWithShape="0">
                  <a:srgbClr val="000000">
                    <a:alpha val="30000"/>
                  </a:srgbClr>
                </a:outerShdw>
              </a:effectLst>
              <a:uFillTx/>
              <a:latin typeface="Arial" panose="020B0604020202020204" pitchFamily="34" charset="0"/>
              <a:cs typeface="Arial" panose="020B0604020202020204" pitchFamily="34" charset="0"/>
              <a:sym typeface="Helvetica Neue"/>
            </a:endParaRPr>
          </a:p>
        </p:txBody>
      </p:sp>
      <p:pic>
        <p:nvPicPr>
          <p:cNvPr id="4" name="Picture 3"/>
          <p:cNvPicPr>
            <a:picLocks noChangeAspect="1"/>
          </p:cNvPicPr>
          <p:nvPr/>
        </p:nvPicPr>
        <p:blipFill>
          <a:blip r:embed="rId1"/>
          <a:stretch>
            <a:fillRect/>
          </a:stretch>
        </p:blipFill>
        <p:spPr>
          <a:xfrm>
            <a:off x="196441" y="13029432"/>
            <a:ext cx="9375022" cy="339096"/>
          </a:xfrm>
          <a:prstGeom prst="rect">
            <a:avLst/>
          </a:prstGeom>
        </p:spPr>
      </p:pic>
      <p:sp>
        <p:nvSpPr>
          <p:cNvPr id="5" name="TextBox 4"/>
          <p:cNvSpPr txBox="1"/>
          <p:nvPr/>
        </p:nvSpPr>
        <p:spPr>
          <a:xfrm>
            <a:off x="552041" y="12916852"/>
            <a:ext cx="11112261"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3000" b="1" dirty="0">
                <a:solidFill>
                  <a:srgbClr val="0070C0"/>
                </a:solidFill>
                <a:latin typeface="Bernina Sans Condensed" pitchFamily="50" charset="0"/>
              </a:rPr>
              <a:t>Codex Committee on Contaminants in Foods</a:t>
            </a:r>
            <a:endParaRPr kumimoji="0" lang="en-US" sz="3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2" name="TextBox 1"/>
          <p:cNvSpPr txBox="1"/>
          <p:nvPr/>
        </p:nvSpPr>
        <p:spPr>
          <a:xfrm>
            <a:off x="4592955" y="4097020"/>
            <a:ext cx="14782165" cy="36550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scene3d>
              <a:camera prst="orthographicFront"/>
              <a:lightRig rig="threePt" dir="t"/>
            </a:scene3d>
          </a:bodyPr>
          <a:lstStyle/>
          <a:p>
            <a:pPr marL="0" marR="0" indent="0" algn="ctr" defTabSz="2438400" rtl="0" fontAlgn="auto" latinLnBrk="0" hangingPunct="0">
              <a:lnSpc>
                <a:spcPct val="100000"/>
              </a:lnSpc>
              <a:spcBef>
                <a:spcPts val="0"/>
              </a:spcBef>
              <a:spcAft>
                <a:spcPts val="0"/>
              </a:spcAft>
              <a:buClrTx/>
              <a:buSzTx/>
              <a:buFontTx/>
              <a:buNone/>
            </a:pPr>
            <a:r>
              <a:rPr kumimoji="0" lang="en-US" sz="8800" b="1" i="1" u="none" strike="noStrike" cap="none" spc="0" normalizeH="0" baseline="0" dirty="0">
                <a:solidFill>
                  <a:schemeClr val="bg1"/>
                </a:solidFill>
                <a:effectLst>
                  <a:outerShdw blurRad="38100" dist="19050" dir="2700000" algn="tl" rotWithShape="0">
                    <a:schemeClr val="dk1">
                      <a:alpha val="40000"/>
                    </a:schemeClr>
                  </a:outerShdw>
                </a:effectLst>
                <a:uFillTx/>
                <a:latin typeface="Arial" panose="020B0604020202020204" pitchFamily="34" charset="0"/>
                <a:ea typeface="+mn-ea"/>
                <a:cs typeface="Arial" panose="020B0604020202020204" pitchFamily="34" charset="0"/>
                <a:sym typeface="Helvetica Neue"/>
              </a:rPr>
              <a:t>THANK YOU FOR YOUR ATTENTION</a:t>
            </a:r>
            <a:endParaRPr kumimoji="0" lang="en-US" sz="8800" b="1" i="1" u="none" strike="noStrike" cap="none" spc="0" normalizeH="0" baseline="0" dirty="0">
              <a:solidFill>
                <a:schemeClr val="bg1"/>
              </a:solidFill>
              <a:effectLst>
                <a:outerShdw blurRad="38100" dist="19050" dir="2700000" algn="tl" rotWithShape="0">
                  <a:schemeClr val="dk1">
                    <a:alpha val="40000"/>
                  </a:schemeClr>
                </a:outerShdw>
              </a:effectLst>
              <a:uFillTx/>
              <a:latin typeface="Arial" panose="020B0604020202020204" pitchFamily="34" charset="0"/>
              <a:ea typeface="+mn-ea"/>
              <a:cs typeface="Arial" panose="020B0604020202020204" pitchFamily="34" charset="0"/>
              <a:sym typeface="Helvetica Neue"/>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nvSpPr>
        <p:spPr>
          <a:xfrm>
            <a:off x="500380" y="2430145"/>
            <a:ext cx="23622000" cy="171259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0" indent="0" algn="l" eaLnBrk="1">
              <a:lnSpc>
                <a:spcPct val="150000"/>
              </a:lnSpc>
              <a:spcBef>
                <a:spcPts val="0"/>
              </a:spcBef>
              <a:buFont typeface="Wingdings" panose="05000000000000000000" charset="0"/>
              <a:buNone/>
            </a:pPr>
            <a:r>
              <a:rPr lang="en-US" altLang="zh-CN" sz="6000" b="1">
                <a:latin typeface="Arial" panose="020B0604020202020204" pitchFamily="34" charset="0"/>
                <a:cs typeface="Arial" panose="020B0604020202020204" pitchFamily="34" charset="0"/>
              </a:rPr>
              <a:t>1. Scope section</a:t>
            </a:r>
            <a:endParaRPr lang="en-US" altLang="zh-CN" sz="6000" b="1">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endParaRPr lang="en-US" altLang="zh-CN" sz="6000" b="1">
              <a:latin typeface="Arial" panose="020B0604020202020204" pitchFamily="34" charset="0"/>
              <a:cs typeface="Arial" panose="020B0604020202020204" pitchFamily="34" charset="0"/>
            </a:endParaRPr>
          </a:p>
        </p:txBody>
      </p:sp>
      <p:sp>
        <p:nvSpPr>
          <p:cNvPr id="4" name="Title 3"/>
          <p:cNvSpPr>
            <a:spLocks noGrp="1"/>
          </p:cNvSpPr>
          <p:nvPr/>
        </p:nvSpPr>
        <p:spPr>
          <a:xfrm>
            <a:off x="829310" y="636905"/>
            <a:ext cx="23554690" cy="1264920"/>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pPr algn="l">
              <a:lnSpc>
                <a:spcPct val="150000"/>
              </a:lnSpc>
              <a:buSzPct val="123000"/>
              <a:buFont typeface="Wingdings" panose="05000000000000000000" charset="0"/>
            </a:pPr>
            <a:r>
              <a:rPr lang="en-US" altLang="zh-CN" sz="6000" spc="0">
                <a:solidFill>
                  <a:srgbClr val="000000"/>
                </a:solidFill>
                <a:latin typeface="Arial" panose="020B0604020202020204" pitchFamily="34" charset="0"/>
                <a:cs typeface="Arial" panose="020B0604020202020204" pitchFamily="34" charset="0"/>
              </a:rPr>
              <a:t>Backup-Text excerpts for technical-editorial confirmation items</a:t>
            </a:r>
            <a:endParaRPr lang="en-US" altLang="zh-CN" sz="6000" spc="0">
              <a:solidFill>
                <a:srgbClr val="000000"/>
              </a:solidFill>
              <a:latin typeface="Arial" panose="020B0604020202020204" pitchFamily="34" charset="0"/>
              <a:cs typeface="Arial" panose="020B0604020202020204" pitchFamily="34" charset="0"/>
            </a:endParaRPr>
          </a:p>
        </p:txBody>
      </p:sp>
      <p:pic>
        <p:nvPicPr>
          <p:cNvPr id="5" name="图片 4"/>
          <p:cNvPicPr>
            <a:picLocks noChangeAspect="1"/>
          </p:cNvPicPr>
          <p:nvPr/>
        </p:nvPicPr>
        <p:blipFill>
          <a:blip r:embed="rId1"/>
          <a:stretch>
            <a:fillRect/>
          </a:stretch>
        </p:blipFill>
        <p:spPr>
          <a:xfrm>
            <a:off x="1582420" y="3966845"/>
            <a:ext cx="16251555" cy="9257665"/>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3"/>
          <p:cNvSpPr>
            <a:spLocks noGrp="1"/>
          </p:cNvSpPr>
          <p:nvPr/>
        </p:nvSpPr>
        <p:spPr>
          <a:xfrm>
            <a:off x="829310" y="636905"/>
            <a:ext cx="23554690" cy="1264920"/>
          </a:xfrm>
          <a:prstGeom prst="rect">
            <a:avLst/>
          </a:prstGeom>
        </p:spPr>
        <p:txBody>
          <a:bodyPr/>
          <a:lstStyle>
            <a:lvl1pPr marL="0" marR="0" indent="0" algn="ctr" defTabSz="2438400" rtl="0" latinLnBrk="0">
              <a:lnSpc>
                <a:spcPct val="80000"/>
              </a:lnSpc>
              <a:spcBef>
                <a:spcPts val="0"/>
              </a:spcBef>
              <a:spcAft>
                <a:spcPts val="0"/>
              </a:spcAft>
              <a:buClrTx/>
              <a:buSzTx/>
              <a:buFontTx/>
              <a:buNone/>
              <a:defRPr sz="8500" b="1" i="0" u="none" strike="noStrike" cap="none" spc="-170" baseline="0">
                <a:solidFill>
                  <a:schemeClr val="tx1">
                    <a:lumMod val="75000"/>
                  </a:schemeClr>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a:lstStyle>
          <a:p>
            <a:pPr algn="l">
              <a:lnSpc>
                <a:spcPct val="150000"/>
              </a:lnSpc>
              <a:buSzPct val="123000"/>
              <a:buFont typeface="Wingdings" panose="05000000000000000000" charset="0"/>
            </a:pPr>
            <a:r>
              <a:rPr lang="en-US" altLang="zh-CN" sz="6000" spc="0">
                <a:solidFill>
                  <a:srgbClr val="000000"/>
                </a:solidFill>
                <a:latin typeface="Arial" panose="020B0604020202020204" pitchFamily="34" charset="0"/>
                <a:cs typeface="Arial" panose="020B0604020202020204" pitchFamily="34" charset="0"/>
              </a:rPr>
              <a:t>Backup-Text excerpts for technical-editorial confirmation items</a:t>
            </a:r>
            <a:endParaRPr lang="en-US" altLang="zh-CN" sz="6000" spc="0">
              <a:solidFill>
                <a:srgbClr val="000000"/>
              </a:solidFill>
              <a:latin typeface="Arial" panose="020B0604020202020204" pitchFamily="34" charset="0"/>
              <a:cs typeface="Arial" panose="020B0604020202020204" pitchFamily="34" charset="0"/>
            </a:endParaRPr>
          </a:p>
        </p:txBody>
      </p:sp>
      <p:sp>
        <p:nvSpPr>
          <p:cNvPr id="2" name="内容占位符 1"/>
          <p:cNvSpPr>
            <a:spLocks noGrp="1"/>
          </p:cNvSpPr>
          <p:nvPr/>
        </p:nvSpPr>
        <p:spPr>
          <a:xfrm>
            <a:off x="500380" y="2430145"/>
            <a:ext cx="23622000" cy="1712595"/>
          </a:xfrm>
          <a:prstGeom prst="rect">
            <a:avLst/>
          </a:prstGeom>
        </p:spPr>
        <p:txBody>
          <a:bodyPr/>
          <a:lst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a:lstStyle>
          <a:p>
            <a:pPr marL="0" indent="0" algn="l" eaLnBrk="1">
              <a:lnSpc>
                <a:spcPct val="150000"/>
              </a:lnSpc>
              <a:spcBef>
                <a:spcPts val="0"/>
              </a:spcBef>
              <a:buFont typeface="Wingdings" panose="05000000000000000000" charset="0"/>
              <a:buNone/>
            </a:pPr>
            <a:r>
              <a:rPr lang="en-US" altLang="zh-CN" sz="6000" b="1">
                <a:latin typeface="Arial" panose="020B0604020202020204" pitchFamily="34" charset="0"/>
                <a:cs typeface="Arial" panose="020B0604020202020204" pitchFamily="34" charset="0"/>
              </a:rPr>
              <a:t>2. Item: Consistent italic formatting for </a:t>
            </a:r>
            <a:r>
              <a:rPr lang="en-US" altLang="zh-CN" sz="6000" b="1" i="1">
                <a:latin typeface="Arial" panose="020B0604020202020204" pitchFamily="34" charset="0"/>
                <a:cs typeface="Arial" panose="020B0604020202020204" pitchFamily="34" charset="0"/>
              </a:rPr>
              <a:t>Datura spp.</a:t>
            </a:r>
            <a:endParaRPr lang="en-US" altLang="zh-CN" sz="6000" b="1">
              <a:latin typeface="Arial" panose="020B0604020202020204" pitchFamily="34" charset="0"/>
              <a:cs typeface="Arial" panose="020B0604020202020204" pitchFamily="34" charset="0"/>
            </a:endParaRPr>
          </a:p>
          <a:p>
            <a:pPr marL="76200" indent="-685800" algn="l" eaLnBrk="1">
              <a:lnSpc>
                <a:spcPct val="150000"/>
              </a:lnSpc>
              <a:spcBef>
                <a:spcPts val="0"/>
              </a:spcBef>
              <a:buFont typeface="Arial" panose="020B0604020202020204" pitchFamily="34" charset="0"/>
              <a:buChar char="•"/>
            </a:pPr>
            <a:endParaRPr lang="en-US" altLang="zh-CN" sz="6000" b="1">
              <a:latin typeface="Arial" panose="020B0604020202020204" pitchFamily="34" charset="0"/>
              <a:cs typeface="Arial" panose="020B0604020202020204" pitchFamily="34" charset="0"/>
            </a:endParaRPr>
          </a:p>
        </p:txBody>
      </p:sp>
      <p:pic>
        <p:nvPicPr>
          <p:cNvPr id="4" name="图片 3"/>
          <p:cNvPicPr>
            <a:picLocks noChangeAspect="1"/>
          </p:cNvPicPr>
          <p:nvPr/>
        </p:nvPicPr>
        <p:blipFill>
          <a:blip r:embed="rId1"/>
          <a:stretch>
            <a:fillRect/>
          </a:stretch>
        </p:blipFill>
        <p:spPr>
          <a:xfrm>
            <a:off x="1027430" y="4142740"/>
            <a:ext cx="19065875" cy="3253105"/>
          </a:xfrm>
          <a:prstGeom prst="rect">
            <a:avLst/>
          </a:prstGeom>
        </p:spPr>
      </p:pic>
      <p:pic>
        <p:nvPicPr>
          <p:cNvPr id="5" name="图片 4"/>
          <p:cNvPicPr>
            <a:picLocks noChangeAspect="1"/>
          </p:cNvPicPr>
          <p:nvPr/>
        </p:nvPicPr>
        <p:blipFill>
          <a:blip r:embed="rId2"/>
          <a:stretch>
            <a:fillRect/>
          </a:stretch>
        </p:blipFill>
        <p:spPr>
          <a:xfrm>
            <a:off x="8967470" y="7593330"/>
            <a:ext cx="15154910" cy="5701030"/>
          </a:xfrm>
          <a:prstGeom prst="rect">
            <a:avLst/>
          </a:prstGeom>
        </p:spPr>
      </p:pic>
    </p:spTree>
  </p:cSld>
  <p:clrMapOvr>
    <a:masterClrMapping/>
  </p:clrMapOvr>
  <p:transition spd="med"/>
</p:sld>
</file>

<file path=ppt/tags/tag1.xml><?xml version="1.0" encoding="utf-8"?>
<p:tagLst xmlns:p="http://schemas.openxmlformats.org/presentationml/2006/main">
  <p:tag name="TABLE_ENDDRAG_ORIGIN_RECT" val="1854*813"/>
  <p:tag name="TABLE_ENDDRAG_RECT" val="45*160*1854*813"/>
</p:tagLst>
</file>

<file path=ppt/tags/tag2.xml><?xml version="1.0" encoding="utf-8"?>
<p:tagLst xmlns:p="http://schemas.openxmlformats.org/presentationml/2006/main">
  <p:tag name="TABLE_ENDDRAG_ORIGIN_RECT" val="1854*813"/>
  <p:tag name="TABLE_ENDDRAG_RECT" val="45*160*1854*813"/>
</p:tagLst>
</file>

<file path=ppt/tags/tag3.xml><?xml version="1.0" encoding="utf-8"?>
<p:tagLst xmlns:p="http://schemas.openxmlformats.org/presentationml/2006/main">
  <p:tag name="TABLE_ENDDRAG_ORIGIN_RECT" val="1854*813"/>
  <p:tag name="TABLE_ENDDRAG_RECT" val="45*160*1854*813"/>
</p:tagLst>
</file>

<file path=ppt/tags/tag4.xml><?xml version="1.0" encoding="utf-8"?>
<p:tagLst xmlns:p="http://schemas.openxmlformats.org/presentationml/2006/main">
  <p:tag name="TABLE_ENDDRAG_ORIGIN_RECT" val="1854*813"/>
  <p:tag name="TABLE_ENDDRAG_RECT" val="45*160*1854*813"/>
</p:tagLst>
</file>

<file path=ppt/tags/tag5.xml><?xml version="1.0" encoding="utf-8"?>
<p:tagLst xmlns:p="http://schemas.openxmlformats.org/presentationml/2006/main">
  <p:tag name="TABLE_ENDDRAG_ORIGIN_RECT" val="1854*813"/>
  <p:tag name="TABLE_ENDDRAG_RECT" val="45*160*1854*813"/>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2438400" rtl="0" fontAlgn="auto" latinLnBrk="0" hangingPunct="0">
          <a:lnSpc>
            <a:spcPct val="100000"/>
          </a:lnSpc>
          <a:spcBef>
            <a:spcPts val="0"/>
          </a:spcBef>
          <a:spcAft>
            <a:spcPts val="0"/>
          </a:spcAft>
          <a:buClrTx/>
          <a:buSzTx/>
          <a:buFontTx/>
          <a:buNone/>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E627DF0443394FBFE7B08062F1F3A8" ma:contentTypeVersion="19" ma:contentTypeDescription="Create a new document." ma:contentTypeScope="" ma:versionID="a73b726a9cfcfdc60f73fe2318ea1575">
  <xsd:schema xmlns:xsd="http://www.w3.org/2001/XMLSchema" xmlns:xs="http://www.w3.org/2001/XMLSchema" xmlns:p="http://schemas.microsoft.com/office/2006/metadata/properties" xmlns:ns2="34893d2b-7ba7-4b59-b86f-ae3fc6ba06f1" xmlns:ns3="f65240d6-bbd5-4b2d-a4ed-7acf5cafa170" targetNamespace="http://schemas.microsoft.com/office/2006/metadata/properties" ma:root="true" ma:fieldsID="ad17de65f6f407a6adef9aa5f2b0c1e8" ns2:_="" ns3:_="">
    <xsd:import namespace="34893d2b-7ba7-4b59-b86f-ae3fc6ba06f1"/>
    <xsd:import namespace="f65240d6-bbd5-4b2d-a4ed-7acf5cafa17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Committe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893d2b-7ba7-4b59-b86f-ae3fc6ba06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Committee" ma:index="25" nillable="true" ma:displayName="Committee" ma:format="Dropdown" ma:internalName="Committee">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5240d6-bbd5-4b2d-a4ed-7acf5cafa17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4c6a5b0-e396-405f-a254-da7d0979553f}" ma:internalName="TaxCatchAll" ma:showField="CatchAllData" ma:web="f65240d6-bbd5-4b2d-a4ed-7acf5cafa1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5240d6-bbd5-4b2d-a4ed-7acf5cafa170" xsi:nil="true"/>
    <lcf76f155ced4ddcb4097134ff3c332f xmlns="34893d2b-7ba7-4b59-b86f-ae3fc6ba06f1">
      <Terms xmlns="http://schemas.microsoft.com/office/infopath/2007/PartnerControls"/>
    </lcf76f155ced4ddcb4097134ff3c332f>
    <Committee xmlns="34893d2b-7ba7-4b59-b86f-ae3fc6ba06f1" xsi:nil="true"/>
  </documentManagement>
</p:properties>
</file>

<file path=customXml/itemProps1.xml><?xml version="1.0" encoding="utf-8"?>
<ds:datastoreItem xmlns:ds="http://schemas.openxmlformats.org/officeDocument/2006/customXml" ds:itemID="{C0D5AEB1-0DA0-49CB-8122-0283FE5B328F}"/>
</file>

<file path=customXml/itemProps2.xml><?xml version="1.0" encoding="utf-8"?>
<ds:datastoreItem xmlns:ds="http://schemas.openxmlformats.org/officeDocument/2006/customXml" ds:itemID="{82060E1B-34EB-4EA2-BF6C-7CC23FCD12E1}"/>
</file>

<file path=customXml/itemProps3.xml><?xml version="1.0" encoding="utf-8"?>
<ds:datastoreItem xmlns:ds="http://schemas.openxmlformats.org/officeDocument/2006/customXml" ds:itemID="{32198446-5E08-44BB-AECC-FB3F88BFF52F}"/>
</file>

<file path=docProps/app.xml><?xml version="1.0" encoding="utf-8"?>
<Properties xmlns="http://schemas.openxmlformats.org/officeDocument/2006/extended-properties" xmlns:vt="http://schemas.openxmlformats.org/officeDocument/2006/docPropsVTypes">
  <TotalTime>0</TotalTime>
  <Words>8355</Words>
  <Application>WPS 演示</Application>
  <PresentationFormat>Custom</PresentationFormat>
  <Paragraphs>177</Paragraphs>
  <Slides>15</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15</vt:i4>
      </vt:variant>
    </vt:vector>
  </HeadingPairs>
  <TitlesOfParts>
    <vt:vector size="31" baseType="lpstr">
      <vt:lpstr>Arial</vt:lpstr>
      <vt:lpstr>宋体</vt:lpstr>
      <vt:lpstr>Wingdings</vt:lpstr>
      <vt:lpstr>Helvetica Neue</vt:lpstr>
      <vt:lpstr>Helvetica Neue Medium</vt:lpstr>
      <vt:lpstr>Calibri</vt:lpstr>
      <vt:lpstr>黑体</vt:lpstr>
      <vt:lpstr>Wingdings</vt:lpstr>
      <vt:lpstr>Bernina Sans Condensed</vt:lpstr>
      <vt:lpstr>FFont-Family</vt:lpstr>
      <vt:lpstr>微软雅黑</vt:lpstr>
      <vt:lpstr>Arial Unicode MS</vt:lpstr>
      <vt:lpstr>KSOFF8957A5C</vt:lpstr>
      <vt:lpstr>KSOFF895EEBB</vt:lpstr>
      <vt:lpstr>Helvetica Neue</vt:lpstr>
      <vt:lpstr>21_BasicWhite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Tarquinio, Ilaria (CJW)</dc:creator>
  <cp:lastModifiedBy>shao</cp:lastModifiedBy>
  <cp:revision>87</cp:revision>
  <dcterms:created xsi:type="dcterms:W3CDTF">2026-10-08T09:05:00Z</dcterms:created>
  <dcterms:modified xsi:type="dcterms:W3CDTF">2026-10-09T06:23:26Z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BE210033FCCC46678792090D7F313700_13</vt:lpwstr>
  </property>
  <property fmtid="{D5CDD505-2E9C-101B-9397-08002B2CF9AE}" pid="3" name="KSOProductBuildVer">
    <vt:lpwstr>2052-12.1.0.28505</vt:lpwstr>
  </property>
  <property fmtid="{D5CDD505-2E9C-101B-9397-08002B2CF9AE}" pid="4" name="ContentTypeId">
    <vt:lpwstr>0x010100D8E627DF0443394FBFE7B08062F1F3A8</vt:lpwstr>
  </property>
</Properties>
</file>