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60" r:id="rId4"/>
    <p:sldId id="261" r:id="rId5"/>
    <p:sldId id="262" r:id="rId6"/>
    <p:sldId id="264" r:id="rId7"/>
    <p:sldId id="265" r:id="rId8"/>
    <p:sldId id="266" r:id="rId9"/>
    <p:sldId id="267" r:id="rId10"/>
    <p:sldId id="268" r:id="rId11"/>
    <p:sldId id="263" r:id="rId12"/>
    <p:sldId id="25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Untitled Section" id="{49E4B367-1E44-43CE-A365-2B94ABA0EB21}">
          <p14:sldIdLst>
            <p14:sldId id="256"/>
            <p14:sldId id="257"/>
            <p14:sldId id="260"/>
            <p14:sldId id="261"/>
            <p14:sldId id="262"/>
            <p14:sldId id="264"/>
            <p14:sldId id="265"/>
            <p14:sldId id="266"/>
            <p14:sldId id="267"/>
            <p14:sldId id="268"/>
            <p14:sldId id="263"/>
            <p14:sldId id="259"/>
            <p14:sldId id="270"/>
            <p14:sldId id="271"/>
            <p14:sldId id="272"/>
            <p14:sldId id="273"/>
            <p14:sldId id="274"/>
            <p14:sldId id="275"/>
            <p14:sldId id="276"/>
            <p14:sldId id="277"/>
            <p14:sldId id="278"/>
            <p14:sldId id="279"/>
            <p14:sldId id="280"/>
            <p14:sldId id="2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7" autoAdjust="0"/>
    <p:restoredTop sz="89077" autoAdjust="0"/>
  </p:normalViewPr>
  <p:slideViewPr>
    <p:cSldViewPr snapToGrid="0">
      <p:cViewPr varScale="1">
        <p:scale>
          <a:sx n="48" d="100"/>
          <a:sy n="48" d="100"/>
        </p:scale>
        <p:origin x="1158" y="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8" d="100"/>
          <a:sy n="78" d="100"/>
        </p:scale>
        <p:origin x="396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t, Eileen" userId="5b14240e-7116-4e0a-bc47-712a9871452c" providerId="ADAL" clId="{8187A831-6AD0-4FFC-ACF7-512CE7F29CEE}"/>
    <pc:docChg chg="modSld">
      <pc:chgData name="Abt, Eileen" userId="5b14240e-7116-4e0a-bc47-712a9871452c" providerId="ADAL" clId="{8187A831-6AD0-4FFC-ACF7-512CE7F29CEE}" dt="2026-10-06T14:15:44.533" v="0" actId="20577"/>
      <pc:docMkLst>
        <pc:docMk/>
      </pc:docMkLst>
      <pc:sldChg chg="modSp mod">
        <pc:chgData name="Abt, Eileen" userId="5b14240e-7116-4e0a-bc47-712a9871452c" providerId="ADAL" clId="{8187A831-6AD0-4FFC-ACF7-512CE7F29CEE}" dt="2026-10-06T14:15:44.533" v="0" actId="20577"/>
        <pc:sldMkLst>
          <pc:docMk/>
          <pc:sldMk cId="3373382015" sldId="272"/>
        </pc:sldMkLst>
        <pc:spChg chg="mod">
          <ac:chgData name="Abt, Eileen" userId="5b14240e-7116-4e0a-bc47-712a9871452c" providerId="ADAL" clId="{8187A831-6AD0-4FFC-ACF7-512CE7F29CEE}" dt="2026-10-06T14:15:44.533" v="0" actId="20577"/>
          <ac:spMkLst>
            <pc:docMk/>
            <pc:sldMk cId="3373382015" sldId="272"/>
            <ac:spMk id="3" creationId="{5EA1929F-5230-4088-4068-A611A21264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1305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0282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422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21017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86053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09027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57304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DFEE3-BDA9-B2CA-1D91-8060A9D9E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9E919-B431-BAE7-8947-AF20B9F23A2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60349D2-1575-3D4E-CC8A-D9A58F8FA84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0404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54CCC-0E2F-828D-DC7A-1FF5F2160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747D9-DB7C-ED4E-8178-3870D367277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990961-1623-AC59-160C-AD5EBA59E6B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7133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8D36A-9199-4C3B-8253-097936F7EA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F81E6-F83A-2606-E750-BADB5B059D0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F39F4D5-2A31-944E-A42D-D8E97838148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37213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465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0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ECF5-0CFE-C512-B4EB-D9122E1D4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AF55B-B677-E199-6864-9C6A4C88062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D48B99C-8C26-AEC5-EF12-A48DFBE772A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84776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05F7C-D923-EBDD-B469-257CD1A50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BD3F7-70B0-4878-A682-70EC0580249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448ECAC-AA1F-9BDB-E947-28E95CDF0A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78818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B54FC-3B6A-41D9-F310-FFD511EA0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2668C-6D37-E1A4-297B-C4D0D7F77CA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F7C2148-EF07-B159-0EC5-FF2A3324230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62733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8D869-3162-B138-0C95-5B0D2350D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0F3AD-2997-D3A4-1C03-2CAEDE4789B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FA3C987-CAA4-FF25-BFB9-6FC40293E74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46834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882B-E0D0-FF1C-96BE-B397D279D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ED91AF-F422-BAFB-628A-41A216B0EE4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8961FE2-31C1-92B1-FCA4-13B11706000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77166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FE22D-88BC-4B19-9447-96B32C8BA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E99C9-7E11-E775-E5C0-5729867A48D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A9B699B-26A1-8342-CF2D-5546ABBEBAE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81389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4E160-E40F-2820-F952-C05DE7F18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638D5-9A29-6678-DDCC-585E318D489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8EC4EC-77DA-32AE-A8C3-001325454B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93605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95284-DC0B-6717-1EEB-18DECA878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2D9AC-68DA-5967-62E0-9B607122A40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3462E51-A5B5-ABB5-7BEC-BCE339A74F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86353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E51D2-815F-DA41-91CB-95C44FB43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4AFCC-2274-370B-45B1-E708AC0CED6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B5370DD-4457-6CBA-2BDE-8A1EC4EE17F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2037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30716-2B8C-8569-DB3F-2F60C6394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28E66B-1841-070F-0B87-34787E12F76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089967E-F5CF-20C8-AD98-AC85F5735D3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08937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72BCF-9BD1-423D-B87C-A4480B9D8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93C44-746C-1630-74FF-1C5B1908012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071C2EA-EF5E-6CC5-C66B-2D1056968FB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84237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14A4D-8F2A-7FC3-8EC9-F90420A60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E6719-9DE8-117D-56E6-9A3CFF03A06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8CC4AA6-593B-F1C0-D0A4-6360BEDB7C6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93912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cSld name="GSC Template 01">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AEDC1AE-42F9-8D76-E22B-6C1687C56D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cSld name="GSC Template 02">
    <p:spTree>
      <p:nvGrpSpPr>
        <p:cNvPr id="1" name=""/>
        <p:cNvGrpSpPr/>
        <p:nvPr/>
      </p:nvGrpSpPr>
      <p:grpSpPr>
        <a:xfrm>
          <a:off x="0" y="0"/>
          <a:ext cx="0" cy="0"/>
          <a:chOff x="0" y="0"/>
          <a:chExt cx="0" cy="0"/>
        </a:xfrm>
      </p:grpSpPr>
      <p:pic>
        <p:nvPicPr>
          <p:cNvPr id="154" name="GSC_PowerPoint_template 2026_E_02.pdf" descr="GSC_PowerPoint_template 2026_E_02.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GSC Template 0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4CD110-16B9-58D6-35DB-BD675D5FA2EF}"/>
              </a:ext>
            </a:extLst>
          </p:cNvPr>
          <p:cNvPicPr>
            <a:picLocks noChangeAspect="1"/>
          </p:cNvPicPr>
          <p:nvPr/>
        </p:nvPicPr>
        <p:blipFill>
          <a:blip r:embed="rId2"/>
          <a:stretch>
            <a:fillRect/>
          </a:stretch>
        </p:blipFill>
        <p:spPr>
          <a:xfrm>
            <a:off x="27709" y="0"/>
            <a:ext cx="24356291" cy="13722606"/>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Titolo</a:t>
            </a:r>
          </a:p>
        </p:txBody>
      </p:sp>
      <p:sp>
        <p:nvSpPr>
          <p:cNvPr id="3" name="Corpo livello uno…"/>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Testo elenco puntato diapositiva</a:t>
            </a:r>
          </a:p>
          <a:p>
            <a:pPr lvl="1"/>
            <a:endParaRPr/>
          </a:p>
          <a:p>
            <a:pPr lvl="2"/>
            <a:endParaRPr/>
          </a:p>
          <a:p>
            <a:pPr lvl="3"/>
            <a:endParaRPr/>
          </a:p>
          <a:p>
            <a:pPr lvl="4"/>
            <a:endParaRPr/>
          </a:p>
        </p:txBody>
      </p:sp>
      <p:sp>
        <p:nvSpPr>
          <p:cNvPr id="4" name="Numero diapositiva"/>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sciencedirect.com/science/article/pii/S02732300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openknowledge.fao.org/items/5441c995-6cc3-4a74-b5e3-ece33d814bc9"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who.int/publications/i/item/9789240123632" TargetMode="External"/><Relationship Id="rId5" Type="http://schemas.openxmlformats.org/officeDocument/2006/relationships/hyperlink" Target="https://www.who.int/publications/i/item/9789240121669" TargetMode="External"/><Relationship Id="rId4" Type="http://schemas.openxmlformats.org/officeDocument/2006/relationships/hyperlink" Target="https://openknowledge.fao.org/items/9e788bbc-44ca-440a-a6bf-e259c8065bb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www.who.int/news-room/articles-detail/joint-fao-who-expert-committee-on-food-additives---list-of-substances-scheduled-for-evaluation-and-request-for-data" TargetMode="External"/><Relationship Id="rId4" Type="http://schemas.openxmlformats.org/officeDocument/2006/relationships/hyperlink" Target="https://www.fao.org/food-safety/scientific-advice/calls-for-data-and-experts-expert-rosters/e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6487B3-C567-DAD4-4D13-C7150B712E7C}"/>
              </a:ext>
            </a:extLst>
          </p:cNvPr>
          <p:cNvSpPr txBox="1"/>
          <p:nvPr/>
        </p:nvSpPr>
        <p:spPr>
          <a:xfrm>
            <a:off x="3193521" y="4625608"/>
            <a:ext cx="16578262" cy="86280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8000" b="0" i="0" u="none" strike="noStrike" cap="none" spc="0" normalizeH="0" baseline="0" dirty="0">
                <a:ln>
                  <a:noFill/>
                </a:ln>
                <a:solidFill>
                  <a:schemeClr val="bg1"/>
                </a:solidFill>
                <a:effectLst/>
                <a:uFillTx/>
                <a:latin typeface="Bernina Sans Condensed Exbold" panose="02000000000000000000" pitchFamily="50" charset="0"/>
                <a:sym typeface="Helvetica Neue"/>
              </a:rPr>
              <a:t>CCCF19</a:t>
            </a:r>
            <a:endParaRPr lang="en-US" sz="8000" dirty="0">
              <a:solidFill>
                <a:schemeClr val="bg1"/>
              </a:solidFill>
              <a:latin typeface="Bernina Sans Condensed Ex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endParaRPr lang="en-US" sz="2000" dirty="0">
              <a:solidFill>
                <a:schemeClr val="bg1"/>
              </a:solidFill>
              <a:latin typeface="Bernina Sans Condensed Ex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6000" dirty="0">
                <a:solidFill>
                  <a:schemeClr val="bg1"/>
                </a:solidFill>
                <a:latin typeface="Bernina Sans Condensed Sbold" panose="02000000000000000000" pitchFamily="50" charset="0"/>
              </a:rPr>
              <a:t>CODEX COMMITTEE ON CONTAMINANTS IN FOODS</a:t>
            </a:r>
          </a:p>
          <a:p>
            <a:pPr marL="0" marR="0" indent="0" algn="l" defTabSz="2438338" rtl="0" fontAlgn="auto" latinLnBrk="0" hangingPunct="0">
              <a:lnSpc>
                <a:spcPct val="100000"/>
              </a:lnSpc>
              <a:spcBef>
                <a:spcPts val="0"/>
              </a:spcBef>
              <a:spcAft>
                <a:spcPts val="0"/>
              </a:spcAft>
              <a:buClrTx/>
              <a:buSzTx/>
              <a:buFontTx/>
              <a:buNone/>
              <a:tabLst/>
            </a:pPr>
            <a:endParaRPr lang="en-US" sz="6000" dirty="0">
              <a:solidFill>
                <a:schemeClr val="bg1"/>
              </a:solidFill>
              <a:latin typeface="Bernina Sans Condensed S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endParaRPr lang="en-US" sz="4000" dirty="0">
              <a:solidFill>
                <a:schemeClr val="bg1"/>
              </a:solidFill>
              <a:latin typeface="Bernina Sans Condensed S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4000" dirty="0">
                <a:solidFill>
                  <a:schemeClr val="bg1"/>
                </a:solidFill>
                <a:latin typeface="Bernina Sans Condensed Sbold" panose="02000000000000000000" pitchFamily="50" charset="0"/>
              </a:rPr>
              <a:t>Agenda item 19: Priority List of Contaminants for Evaluation by JECFA </a:t>
            </a:r>
          </a:p>
          <a:p>
            <a:pPr marL="0" marR="0" indent="0" algn="l" defTabSz="2438338" rtl="0" fontAlgn="auto" latinLnBrk="0" hangingPunct="0">
              <a:lnSpc>
                <a:spcPct val="100000"/>
              </a:lnSpc>
              <a:spcBef>
                <a:spcPts val="0"/>
              </a:spcBef>
              <a:spcAft>
                <a:spcPts val="0"/>
              </a:spcAft>
              <a:buClrTx/>
              <a:buSzTx/>
              <a:buFontTx/>
              <a:buNone/>
              <a:tabLst/>
            </a:pPr>
            <a:r>
              <a:rPr lang="en-US" sz="4000" i="1" dirty="0">
                <a:solidFill>
                  <a:schemeClr val="bg1"/>
                </a:solidFill>
                <a:latin typeface="Bernina Sans Condensed Sbold" panose="02000000000000000000" pitchFamily="50" charset="0"/>
              </a:rPr>
              <a:t>REP 25/CF18, Appendix XI; CX/CF 26/19/19-Add.1</a:t>
            </a:r>
          </a:p>
          <a:p>
            <a:pPr marL="0" marR="0" indent="0" algn="l" defTabSz="2438338" rtl="0" fontAlgn="auto" latinLnBrk="0" hangingPunct="0">
              <a:lnSpc>
                <a:spcPct val="100000"/>
              </a:lnSpc>
              <a:spcBef>
                <a:spcPts val="0"/>
              </a:spcBef>
              <a:spcAft>
                <a:spcPts val="0"/>
              </a:spcAft>
              <a:buClrTx/>
              <a:buSzTx/>
              <a:buFontTx/>
              <a:buNone/>
              <a:tabLst/>
            </a:pPr>
            <a:endParaRPr lang="en-US" sz="4000" dirty="0">
              <a:solidFill>
                <a:schemeClr val="bg1"/>
              </a:solidFill>
              <a:latin typeface="Bernina Sans Condensed S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4000" dirty="0">
                <a:solidFill>
                  <a:schemeClr val="bg1"/>
                </a:solidFill>
                <a:latin typeface="Bernina Sans Condensed Sbold" panose="02000000000000000000" pitchFamily="50" charset="0"/>
              </a:rPr>
              <a:t>Virtual Working Group, October 7, 2026</a:t>
            </a:r>
          </a:p>
          <a:p>
            <a:pPr marL="0" marR="0" indent="0" algn="l" defTabSz="2438338" rtl="0" fontAlgn="auto" latinLnBrk="0" hangingPunct="0">
              <a:lnSpc>
                <a:spcPct val="100000"/>
              </a:lnSpc>
              <a:spcBef>
                <a:spcPts val="0"/>
              </a:spcBef>
              <a:spcAft>
                <a:spcPts val="0"/>
              </a:spcAft>
              <a:buClrTx/>
              <a:buSzTx/>
              <a:buFontTx/>
              <a:buNone/>
              <a:tabLst/>
            </a:pPr>
            <a:r>
              <a:rPr lang="en-US" sz="4000" dirty="0">
                <a:solidFill>
                  <a:schemeClr val="bg1"/>
                </a:solidFill>
                <a:latin typeface="Bernina Sans Condensed Sbold" panose="02000000000000000000" pitchFamily="50" charset="0"/>
              </a:rPr>
              <a:t>USA, Chair</a:t>
            </a:r>
          </a:p>
          <a:p>
            <a:pPr marL="0" marR="0" indent="0" algn="l" defTabSz="2438338"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E7E543-30B7-C602-AEAC-20228BAC0C1B}"/>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AA181FA4-1ED1-4B44-1450-57D656645114}"/>
              </a:ext>
            </a:extLst>
          </p:cNvPr>
          <p:cNvSpPr txBox="1">
            <a:spLocks/>
          </p:cNvSpPr>
          <p:nvPr/>
        </p:nvSpPr>
        <p:spPr>
          <a:xfrm>
            <a:off x="1676400" y="2226540"/>
            <a:ext cx="21031200"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dirty="0">
                <a:solidFill>
                  <a:schemeClr val="accent1">
                    <a:lumMod val="50000"/>
                  </a:schemeClr>
                </a:solidFill>
              </a:rPr>
              <a:t>Agenda</a:t>
            </a:r>
          </a:p>
        </p:txBody>
      </p:sp>
      <p:sp>
        <p:nvSpPr>
          <p:cNvPr id="3" name="Content Placeholder 4">
            <a:extLst>
              <a:ext uri="{FF2B5EF4-FFF2-40B4-BE49-F238E27FC236}">
                <a16:creationId xmlns:a16="http://schemas.microsoft.com/office/drawing/2014/main" id="{F1B2DB7E-8C46-29ED-E3E0-5513E8D35CA3}"/>
              </a:ext>
            </a:extLst>
          </p:cNvPr>
          <p:cNvSpPr txBox="1">
            <a:spLocks/>
          </p:cNvSpPr>
          <p:nvPr/>
        </p:nvSpPr>
        <p:spPr>
          <a:xfrm>
            <a:off x="626533" y="4116987"/>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7000"/>
              </a:lnSpc>
              <a:spcBef>
                <a:spcPts val="600"/>
              </a:spcBef>
              <a:spcAft>
                <a:spcPts val="600"/>
              </a:spcAft>
              <a:buFontTx/>
              <a:buNone/>
            </a:pPr>
            <a:r>
              <a:rPr lang="en-US" u="sng" dirty="0">
                <a:latin typeface="Bernina Sans Condensed"/>
                <a:cs typeface="Arial" panose="020B0604020202020204" pitchFamily="34" charset="0"/>
              </a:rPr>
              <a:t>Charge</a:t>
            </a:r>
            <a:r>
              <a:rPr lang="en-US" dirty="0">
                <a:latin typeface="Bernina Sans Condensed"/>
                <a:cs typeface="Arial" panose="020B0604020202020204" pitchFamily="34" charset="0"/>
              </a:rPr>
              <a:t>: Review updates and nominations to the JECFA Priority List and recommend changes for consideration/endorsement by the Committee.</a:t>
            </a:r>
          </a:p>
          <a:p>
            <a:pPr marL="914400" indent="-457200" hangingPunct="1">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Background from CCCF1</a:t>
            </a:r>
            <a:r>
              <a:rPr lang="en-US" dirty="0">
                <a:solidFill>
                  <a:schemeClr val="tx1"/>
                </a:solidFill>
                <a:latin typeface="Bernina Sans Condensed"/>
                <a:cs typeface="Arial" panose="020B0604020202020204" pitchFamily="34" charset="0"/>
              </a:rPr>
              <a:t>8 </a:t>
            </a:r>
            <a:r>
              <a:rPr lang="en-US" dirty="0">
                <a:latin typeface="Bernina Sans Condensed"/>
                <a:cs typeface="Arial" panose="020B0604020202020204" pitchFamily="34" charset="0"/>
              </a:rPr>
              <a:t>(2025)</a:t>
            </a:r>
          </a:p>
          <a:p>
            <a:pPr marL="914400" indent="-457200" hangingPunct="1">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Summarize comments in response to CL 2026/35-CF</a:t>
            </a:r>
            <a:endParaRPr lang="en-US" dirty="0">
              <a:solidFill>
                <a:srgbClr val="FF0000"/>
              </a:solidFill>
              <a:latin typeface="Bernina Sans Condensed"/>
              <a:cs typeface="Arial" panose="020B0604020202020204" pitchFamily="34" charset="0"/>
            </a:endParaRPr>
          </a:p>
          <a:p>
            <a:pPr marL="914400" indent="-457200" hangingPunct="1">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Review updates to current items on the Priority List</a:t>
            </a:r>
          </a:p>
          <a:p>
            <a:pPr marL="914400" indent="-457200" hangingPunct="1">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Review proposed new items for the Priority List</a:t>
            </a:r>
          </a:p>
          <a:p>
            <a:pPr hangingPunct="1"/>
            <a:endParaRPr lang="en-US"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FBAB-B95C-233A-E9CB-6EC0DAB779F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FD80FCF-D3BF-3B80-9179-95063626193F}"/>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34DFE9A8-C5FC-AEA4-1276-4259DFE23ECE}"/>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Background  ̶  2025 JECFA Priorities Working Group Meeting</a:t>
            </a:r>
          </a:p>
        </p:txBody>
      </p:sp>
      <p:sp>
        <p:nvSpPr>
          <p:cNvPr id="3" name="Content Placeholder 4">
            <a:extLst>
              <a:ext uri="{FF2B5EF4-FFF2-40B4-BE49-F238E27FC236}">
                <a16:creationId xmlns:a16="http://schemas.microsoft.com/office/drawing/2014/main" id="{ABC4AB47-9F59-947B-2535-3F263936FB38}"/>
              </a:ext>
            </a:extLst>
          </p:cNvPr>
          <p:cNvSpPr txBox="1">
            <a:spLocks/>
          </p:cNvSpPr>
          <p:nvPr/>
        </p:nvSpPr>
        <p:spPr>
          <a:xfrm>
            <a:off x="471704" y="2388414"/>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The virtual working group (VWG) reviewed and/or updated items on the Priority List:</a:t>
            </a:r>
          </a:p>
          <a:p>
            <a:pPr marL="609600" lvl="1" indent="0">
              <a:lnSpc>
                <a:spcPct val="100000"/>
              </a:lnSpc>
              <a:spcBef>
                <a:spcPts val="0"/>
              </a:spcBef>
              <a:buNone/>
            </a:pPr>
            <a:r>
              <a:rPr lang="en-US" dirty="0">
                <a:latin typeface="Bernina Sans Condensed"/>
                <a:cs typeface="Arial" panose="020B0604020202020204" pitchFamily="34" charset="0"/>
              </a:rPr>
              <a:t>Data updates: </a:t>
            </a:r>
          </a:p>
          <a:p>
            <a:pPr lvl="2">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Dioxins and dioxin-like PCBs: EU and USA</a:t>
            </a:r>
          </a:p>
          <a:p>
            <a:pPr lvl="2">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Arsenic (inorganic and organic): USA </a:t>
            </a:r>
          </a:p>
          <a:p>
            <a:pPr lvl="2">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Thallium: Japan, Singapore, and USA</a:t>
            </a:r>
            <a:endParaRPr lang="en-US" dirty="0">
              <a:solidFill>
                <a:schemeClr val="tx1"/>
              </a:solidFill>
              <a:highlight>
                <a:srgbClr val="00FFFF"/>
              </a:highlight>
              <a:latin typeface="Bernina Sans Condensed"/>
              <a:cs typeface="Arial" panose="020B0604020202020204" pitchFamily="34" charset="0"/>
            </a:endParaRPr>
          </a:p>
          <a:p>
            <a:pPr lvl="2">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PFAS: Japan and USA</a:t>
            </a:r>
          </a:p>
          <a:p>
            <a:pPr lvl="2">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The FAO (speaking for WHO) provided an update on ongoing work in WHO on review and assessment of PFAS to prepare for a JECFA evaluation. </a:t>
            </a:r>
          </a:p>
          <a:p>
            <a:pPr marL="0" indent="0">
              <a:lnSpc>
                <a:spcPct val="100000"/>
              </a:lnSpc>
              <a:spcBef>
                <a:spcPts val="0"/>
              </a:spcBef>
              <a:buNone/>
            </a:pPr>
            <a:r>
              <a:rPr lang="en-US" dirty="0">
                <a:latin typeface="Bernina Sans Condensed"/>
                <a:cs typeface="Arial" panose="020B0604020202020204" pitchFamily="34" charset="0"/>
              </a:rPr>
              <a:t> </a:t>
            </a:r>
          </a:p>
          <a:p>
            <a:pPr>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The VWG recommended addition of ochratoxin A (OTA) (full evaluation) and yerba mate (impact assessment) to the Priority List. </a:t>
            </a:r>
          </a:p>
        </p:txBody>
      </p:sp>
    </p:spTree>
    <p:extLst>
      <p:ext uri="{BB962C8B-B14F-4D97-AF65-F5344CB8AC3E}">
        <p14:creationId xmlns:p14="http://schemas.microsoft.com/office/powerpoint/2010/main" val="59517010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A562-BA82-1E9D-61D3-42DE050CE40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DA45A7-AACC-F594-DC56-C055C4035862}"/>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1B9D7F89-06DE-B338-04C7-A1D5E07AE8E7}"/>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Background  ̶  CCCF18 conclusions</a:t>
            </a:r>
          </a:p>
        </p:txBody>
      </p:sp>
      <p:sp>
        <p:nvSpPr>
          <p:cNvPr id="3" name="Content Placeholder 4">
            <a:extLst>
              <a:ext uri="{FF2B5EF4-FFF2-40B4-BE49-F238E27FC236}">
                <a16:creationId xmlns:a16="http://schemas.microsoft.com/office/drawing/2014/main" id="{FAC56FAB-FC1E-1E29-2B1B-DD64033632ED}"/>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912971EC-5F83-7D29-10C8-0BCCFAACA063}"/>
              </a:ext>
            </a:extLst>
          </p:cNvPr>
          <p:cNvSpPr txBox="1">
            <a:spLocks/>
          </p:cNvSpPr>
          <p:nvPr/>
        </p:nvSpPr>
        <p:spPr>
          <a:xfrm>
            <a:off x="626533" y="2784829"/>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0"/>
              </a:spcBef>
            </a:pPr>
            <a:r>
              <a:rPr lang="en-US" dirty="0">
                <a:latin typeface="Bernina Sans Condensed"/>
              </a:rPr>
              <a:t>After discussing the recommendations of the VWG and additional member comments, CCCF18 agreed to:</a:t>
            </a:r>
          </a:p>
          <a:p>
            <a:pPr marL="1219200" lvl="2" indent="0" hangingPunct="1">
              <a:lnSpc>
                <a:spcPct val="100000"/>
              </a:lnSpc>
              <a:spcBef>
                <a:spcPts val="0"/>
              </a:spcBef>
              <a:buFontTx/>
              <a:buNone/>
            </a:pPr>
            <a:r>
              <a:rPr lang="en-US" dirty="0">
                <a:latin typeface="Bernina Sans Condensed"/>
              </a:rPr>
              <a:t>(i) endorse the Priority List as amended (REP 25/CF18, Appendix XI); </a:t>
            </a:r>
          </a:p>
          <a:p>
            <a:pPr marL="1219200" lvl="2" indent="0" hangingPunct="1">
              <a:lnSpc>
                <a:spcPct val="100000"/>
              </a:lnSpc>
              <a:spcBef>
                <a:spcPts val="0"/>
              </a:spcBef>
              <a:buFontTx/>
              <a:buNone/>
            </a:pPr>
            <a:r>
              <a:rPr lang="en-US" dirty="0">
                <a:latin typeface="Bernina Sans Condensed"/>
              </a:rPr>
              <a:t>(ii) continue to request comments and/or information on the Priority List for consideration by CCCF19 (2026); </a:t>
            </a:r>
          </a:p>
          <a:p>
            <a:pPr marL="1219200" lvl="2" indent="0" hangingPunct="1">
              <a:lnSpc>
                <a:spcPct val="100000"/>
              </a:lnSpc>
              <a:spcBef>
                <a:spcPts val="0"/>
              </a:spcBef>
              <a:buFontTx/>
              <a:buNone/>
            </a:pPr>
            <a:r>
              <a:rPr lang="en-US" dirty="0">
                <a:latin typeface="Bernina Sans Condensed"/>
              </a:rPr>
              <a:t>(iii) re-convene the VWG at CCCF19 chaired by the United States of America. </a:t>
            </a: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101999474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9FD4D-9F32-DBD2-1965-D0FD6135370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0B67BCD-1FC9-1998-6B59-3772961C85D4}"/>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BAA5F613-799F-4252-1EBF-53D593F44C25}"/>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Summary of response to CL 2026/35-CF</a:t>
            </a:r>
          </a:p>
        </p:txBody>
      </p:sp>
      <p:sp>
        <p:nvSpPr>
          <p:cNvPr id="3" name="Content Placeholder 4">
            <a:extLst>
              <a:ext uri="{FF2B5EF4-FFF2-40B4-BE49-F238E27FC236}">
                <a16:creationId xmlns:a16="http://schemas.microsoft.com/office/drawing/2014/main" id="{5C34B8ED-7288-D109-B514-6A29BC23A4E8}"/>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E0CC2F73-6DC0-3D06-2533-0463C406306F}"/>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BC6025B7-5437-33CD-6C87-EAFE94EEAD21}"/>
              </a:ext>
            </a:extLst>
          </p:cNvPr>
          <p:cNvSpPr txBox="1">
            <a:spLocks/>
          </p:cNvSpPr>
          <p:nvPr/>
        </p:nvSpPr>
        <p:spPr>
          <a:xfrm>
            <a:off x="500063" y="2363083"/>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New Zealand: Noted support for the current Priority List</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Canada and Egypt: Emphasized prioritization of dioxins and dioxin-like PCBs.</a:t>
            </a:r>
          </a:p>
          <a:p>
            <a:pPr lvl="2" hangingPunct="1">
              <a:lnSpc>
                <a:spcPct val="100000"/>
              </a:lnSpc>
              <a:spcBef>
                <a:spcPts val="0"/>
              </a:spcBef>
              <a:buFont typeface="Arial" panose="020B0604020202020204" pitchFamily="34" charset="0"/>
              <a:buChar char="•"/>
            </a:pPr>
            <a:r>
              <a:rPr lang="en-US" dirty="0">
                <a:latin typeface="Bernina Sans Condensed"/>
              </a:rPr>
              <a:t>JECFA 101 was initially intended to include dioxins, but the meeting's duration and scope were shortened to arsenic.</a:t>
            </a:r>
            <a:endParaRPr lang="en-US" dirty="0">
              <a:latin typeface="Bernina Sans Condensed"/>
              <a:cs typeface="Arial" panose="020B0604020202020204" pitchFamily="34" charset="0"/>
            </a:endParaRPr>
          </a:p>
          <a:p>
            <a:pPr hangingPunct="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The following countries provided updates on data availability: Canada, Singapore, USA (</a:t>
            </a:r>
            <a:r>
              <a:rPr lang="en-US" i="1" dirty="0">
                <a:latin typeface="Bernina Sans Condensed"/>
                <a:cs typeface="Arial" panose="020B0604020202020204" pitchFamily="34" charset="0"/>
              </a:rPr>
              <a:t>PFAS</a:t>
            </a:r>
            <a:r>
              <a:rPr lang="en-US" dirty="0">
                <a:latin typeface="Bernina Sans Condensed"/>
                <a:cs typeface="Arial" panose="020B0604020202020204" pitchFamily="34" charset="0"/>
              </a:rPr>
              <a:t>); Indonesia, Thailand (</a:t>
            </a:r>
            <a:r>
              <a:rPr lang="en-US" i="1" dirty="0">
                <a:latin typeface="Bernina Sans Condensed"/>
                <a:cs typeface="Arial" panose="020B0604020202020204" pitchFamily="34" charset="0"/>
              </a:rPr>
              <a:t>ethylene oxide (EtO) and 2-chloroethanol (2-CE));</a:t>
            </a:r>
            <a:r>
              <a:rPr lang="en-US" dirty="0">
                <a:latin typeface="Bernina Sans Condensed"/>
                <a:cs typeface="Arial" panose="020B0604020202020204" pitchFamily="34" charset="0"/>
              </a:rPr>
              <a:t> and T</a:t>
            </a:r>
            <a:r>
              <a:rPr lang="en-US" dirty="0">
                <a:latin typeface="Bernina Sans Condensed"/>
                <a:cs typeface="Times New Roman" panose="02020603050405020304" pitchFamily="18" charset="0"/>
              </a:rPr>
              <a:t>ürkiye (</a:t>
            </a:r>
            <a:r>
              <a:rPr lang="en-US" i="1" dirty="0">
                <a:latin typeface="Bernina Sans Condensed"/>
                <a:cs typeface="Times New Roman" panose="02020603050405020304" pitchFamily="18" charset="0"/>
              </a:rPr>
              <a:t>ochratoxin A)</a:t>
            </a:r>
            <a:r>
              <a:rPr lang="en-US" dirty="0">
                <a:latin typeface="Bernina Sans Condensed"/>
                <a:cs typeface="Arial" panose="020B0604020202020204" pitchFamily="34" charset="0"/>
              </a:rPr>
              <a:t>. </a:t>
            </a:r>
          </a:p>
          <a:p>
            <a:pPr hangingPunct="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Indonesia noted that a recent member country analysis </a:t>
            </a:r>
            <a:r>
              <a:rPr lang="en-US" dirty="0">
                <a:latin typeface="Bernina Sans Condensed"/>
              </a:rPr>
              <a:t>derived a provisional health-based reference value specific to 2-CE and </a:t>
            </a:r>
            <a:r>
              <a:rPr lang="en-US" dirty="0">
                <a:latin typeface="Bernina Sans Condensed"/>
                <a:cs typeface="Arial" panose="020B0604020202020204" pitchFamily="34" charset="0"/>
              </a:rPr>
              <a:t>requested separate JECFA evaluations for </a:t>
            </a:r>
            <a:r>
              <a:rPr lang="en-US" dirty="0">
                <a:latin typeface="Bernina Sans Condensed"/>
              </a:rPr>
              <a:t>EtO and 2-CE.</a:t>
            </a:r>
          </a:p>
          <a:p>
            <a:pPr lvl="1" hangingPunct="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VWG 2025: The WHO Secretariat will consult with the GEMS/Food database administrator on data submissions for EtO and 2-CE in advance of issuing a JECFA call for data (to make sure that data can be submitted appropriately for each chemical).</a:t>
            </a:r>
            <a:endParaRPr lang="en-US" dirty="0">
              <a:latin typeface="Bernina Sans Condensed"/>
            </a:endParaRPr>
          </a:p>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75189971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04D4A-8AAD-1563-DCD1-7F51A05376D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F701286-D6A3-2344-74EA-38F48038AB11}"/>
              </a:ext>
            </a:extLst>
          </p:cNvPr>
          <p:cNvSpPr txBox="1"/>
          <p:nvPr/>
        </p:nvSpPr>
        <p:spPr>
          <a:xfrm>
            <a:off x="5193792" y="6786630"/>
            <a:ext cx="1455724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TEXT</a:t>
            </a:r>
          </a:p>
        </p:txBody>
      </p:sp>
      <p:pic>
        <p:nvPicPr>
          <p:cNvPr id="5" name="Picture 4">
            <a:extLst>
              <a:ext uri="{FF2B5EF4-FFF2-40B4-BE49-F238E27FC236}">
                <a16:creationId xmlns:a16="http://schemas.microsoft.com/office/drawing/2014/main" id="{4B520C97-D777-431F-106E-B09EED1D20BA}"/>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D4C36501-8F10-ED1D-B659-83F2D0ABFEB8}"/>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Current Priority List*</a:t>
            </a:r>
          </a:p>
        </p:txBody>
      </p:sp>
      <p:sp>
        <p:nvSpPr>
          <p:cNvPr id="3" name="Content Placeholder 4">
            <a:extLst>
              <a:ext uri="{FF2B5EF4-FFF2-40B4-BE49-F238E27FC236}">
                <a16:creationId xmlns:a16="http://schemas.microsoft.com/office/drawing/2014/main" id="{CA43638A-AD91-3B74-9128-96D6B394DB11}"/>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3FA250BC-D2FF-B3DD-60D4-A3CBBF0538FC}"/>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EE141069-545C-596D-F728-10F8EB977F9D}"/>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graphicFrame>
        <p:nvGraphicFramePr>
          <p:cNvPr id="8" name="Table 7">
            <a:extLst>
              <a:ext uri="{FF2B5EF4-FFF2-40B4-BE49-F238E27FC236}">
                <a16:creationId xmlns:a16="http://schemas.microsoft.com/office/drawing/2014/main" id="{8825FB53-92A4-5299-1F55-F2201ED42F81}"/>
              </a:ext>
            </a:extLst>
          </p:cNvPr>
          <p:cNvGraphicFramePr>
            <a:graphicFrameLocks noGrp="1"/>
          </p:cNvGraphicFramePr>
          <p:nvPr>
            <p:extLst>
              <p:ext uri="{D42A27DB-BD31-4B8C-83A1-F6EECF244321}">
                <p14:modId xmlns:p14="http://schemas.microsoft.com/office/powerpoint/2010/main" val="2018610701"/>
              </p:ext>
            </p:extLst>
          </p:nvPr>
        </p:nvGraphicFramePr>
        <p:xfrm>
          <a:off x="0" y="1943100"/>
          <a:ext cx="24383999" cy="11449050"/>
        </p:xfrm>
        <a:graphic>
          <a:graphicData uri="http://schemas.openxmlformats.org/drawingml/2006/table">
            <a:tbl>
              <a:tblPr firstRow="1" firstCol="1" lastRow="1" lastCol="1" bandRow="1" bandCol="1">
                <a:tableStyleId>{5940675A-B579-460E-94D1-54222C63F5DA}</a:tableStyleId>
              </a:tblPr>
              <a:tblGrid>
                <a:gridCol w="4079896">
                  <a:extLst>
                    <a:ext uri="{9D8B030D-6E8A-4147-A177-3AD203B41FA5}">
                      <a16:colId xmlns:a16="http://schemas.microsoft.com/office/drawing/2014/main" val="4252525378"/>
                    </a:ext>
                  </a:extLst>
                </a:gridCol>
                <a:gridCol w="5645857">
                  <a:extLst>
                    <a:ext uri="{9D8B030D-6E8A-4147-A177-3AD203B41FA5}">
                      <a16:colId xmlns:a16="http://schemas.microsoft.com/office/drawing/2014/main" val="3271650531"/>
                    </a:ext>
                  </a:extLst>
                </a:gridCol>
                <a:gridCol w="14658246">
                  <a:extLst>
                    <a:ext uri="{9D8B030D-6E8A-4147-A177-3AD203B41FA5}">
                      <a16:colId xmlns:a16="http://schemas.microsoft.com/office/drawing/2014/main" val="1451029991"/>
                    </a:ext>
                  </a:extLst>
                </a:gridCol>
              </a:tblGrid>
              <a:tr h="1418141">
                <a:tc>
                  <a:txBody>
                    <a:bodyPr/>
                    <a:lstStyle/>
                    <a:p>
                      <a:pPr marL="316865" marR="0">
                        <a:spcBef>
                          <a:spcPts val="335"/>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Contaminants</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687705" marR="46990" indent="-622300">
                        <a:spcBef>
                          <a:spcPts val="335"/>
                        </a:spcBef>
                        <a:buNone/>
                      </a:pPr>
                      <a:r>
                        <a:rPr lang="en-US" sz="3600" b="1" dirty="0">
                          <a:effectLst/>
                          <a:latin typeface="Calibri" panose="020F0502020204030204" pitchFamily="34" charset="0"/>
                          <a:ea typeface="Calibri" panose="020F0502020204030204" pitchFamily="34" charset="0"/>
                          <a:cs typeface="Calibri" panose="020F0502020204030204" pitchFamily="34" charset="0"/>
                        </a:rPr>
                        <a:t>Background</a:t>
                      </a:r>
                      <a:r>
                        <a:rPr lang="en-US" sz="3600" b="1" spc="-60"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and</a:t>
                      </a:r>
                      <a:r>
                        <a:rPr lang="en-US" sz="3600" b="1" spc="-8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question(s)</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to</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be </a:t>
                      </a:r>
                      <a:r>
                        <a:rPr lang="en-US" sz="3600" b="1" spc="-10" dirty="0">
                          <a:effectLst/>
                          <a:latin typeface="Calibri" panose="020F0502020204030204" pitchFamily="34" charset="0"/>
                          <a:ea typeface="Calibri" panose="020F0502020204030204" pitchFamily="34" charset="0"/>
                          <a:cs typeface="Calibri" panose="020F0502020204030204" pitchFamily="34" charset="0"/>
                        </a:rPr>
                        <a:t>answered</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17780" marR="0" algn="ctr">
                        <a:spcBef>
                          <a:spcPts val="335"/>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Data</a:t>
                      </a:r>
                      <a:r>
                        <a:rPr lang="en-US" sz="3600" b="1" spc="-25"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availability</a:t>
                      </a:r>
                      <a:r>
                        <a:rPr lang="en-US" sz="3600" b="1" spc="30"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(when,</a:t>
                      </a:r>
                      <a:r>
                        <a:rPr lang="en-US" sz="3600" b="1" spc="15" dirty="0">
                          <a:effectLst/>
                          <a:latin typeface="Calibri" panose="020F0502020204030204" pitchFamily="34" charset="0"/>
                          <a:ea typeface="Calibri" panose="020F0502020204030204" pitchFamily="34" charset="0"/>
                          <a:cs typeface="Calibri" panose="020F0502020204030204" pitchFamily="34" charset="0"/>
                        </a:rPr>
                        <a:t> </a:t>
                      </a:r>
                      <a:r>
                        <a:rPr lang="en-US" sz="3600" b="1" spc="-20" dirty="0">
                          <a:effectLst/>
                          <a:latin typeface="Calibri" panose="020F0502020204030204" pitchFamily="34" charset="0"/>
                          <a:ea typeface="Calibri" panose="020F0502020204030204" pitchFamily="34" charset="0"/>
                          <a:cs typeface="Calibri" panose="020F0502020204030204" pitchFamily="34" charset="0"/>
                        </a:rPr>
                        <a:t>what)</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extLst>
                  <a:ext uri="{0D108BD9-81ED-4DB2-BD59-A6C34878D82A}">
                    <a16:rowId xmlns:a16="http://schemas.microsoft.com/office/drawing/2014/main" val="21170654"/>
                  </a:ext>
                </a:extLst>
              </a:tr>
              <a:tr h="10030909">
                <a:tc>
                  <a:txBody>
                    <a:bodyPr/>
                    <a:lstStyle/>
                    <a:p>
                      <a:pPr marL="42545" marR="0" algn="l">
                        <a:spcBef>
                          <a:spcPts val="335"/>
                        </a:spcBef>
                        <a:buNone/>
                      </a:pPr>
                      <a:r>
                        <a:rPr lang="en-US" sz="3600" spc="-10" dirty="0">
                          <a:effectLst/>
                          <a:latin typeface="Calibri" panose="020F0502020204030204" pitchFamily="34" charset="0"/>
                          <a:ea typeface="Calibri" panose="020F0502020204030204" pitchFamily="34" charset="0"/>
                          <a:cs typeface="Calibri" panose="020F0502020204030204" pitchFamily="34" charset="0"/>
                        </a:rPr>
                        <a:t>Dioxins</a:t>
                      </a:r>
                      <a:r>
                        <a:rPr lang="en-US" sz="3600" spc="-8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and</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dioxin-like </a:t>
                      </a:r>
                      <a:r>
                        <a:rPr lang="en-US" sz="3600" spc="-20" dirty="0">
                          <a:effectLst/>
                          <a:latin typeface="Calibri" panose="020F0502020204030204" pitchFamily="34" charset="0"/>
                          <a:ea typeface="Calibri" panose="020F0502020204030204" pitchFamily="34" charset="0"/>
                          <a:cs typeface="Calibri" panose="020F0502020204030204" pitchFamily="34" charset="0"/>
                        </a:rPr>
                        <a:t>PCBs</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42545" marR="46990" algn="l">
                        <a:spcBef>
                          <a:spcPts val="335"/>
                        </a:spcBef>
                        <a:buNone/>
                      </a:pPr>
                      <a:r>
                        <a:rPr lang="en-US" sz="3600" spc="-10" dirty="0">
                          <a:effectLst/>
                          <a:latin typeface="Calibri" panose="020F0502020204030204" pitchFamily="34" charset="0"/>
                          <a:ea typeface="Calibri" panose="020F0502020204030204" pitchFamily="34" charset="0"/>
                          <a:cs typeface="Calibri" panose="020F0502020204030204" pitchFamily="34" charset="0"/>
                        </a:rPr>
                        <a:t>Full</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evaluation (toxicological </a:t>
                      </a:r>
                      <a:r>
                        <a:rPr lang="en-US" sz="3600" dirty="0">
                          <a:effectLst/>
                          <a:latin typeface="Calibri" panose="020F0502020204030204" pitchFamily="34" charset="0"/>
                          <a:ea typeface="Calibri" panose="020F0502020204030204" pitchFamily="34" charset="0"/>
                          <a:cs typeface="Calibri" panose="020F0502020204030204" pitchFamily="34" charset="0"/>
                        </a:rPr>
                        <a:t>assessment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 exposure assessment) to update the JECFA57</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(2001)</a:t>
                      </a:r>
                    </a:p>
                    <a:p>
                      <a:pPr marL="42545" marR="125095" algn="l">
                        <a:spcBef>
                          <a:spcPts val="305"/>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assessment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incorporate</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 on</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developmental</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effects</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from</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 utero</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exposures.</a:t>
                      </a:r>
                    </a:p>
                  </a:txBody>
                  <a:tcPr marL="45720" marR="45720">
                    <a:solidFill>
                      <a:schemeClr val="accent4">
                        <a:lumMod val="20000"/>
                        <a:lumOff val="80000"/>
                      </a:schemeClr>
                    </a:solidFill>
                  </a:tcPr>
                </a:tc>
                <a:tc>
                  <a:txBody>
                    <a:bodyPr/>
                    <a:lstStyle/>
                    <a:p>
                      <a:pPr marL="42545" marR="54610" algn="l">
                        <a:spcBef>
                          <a:spcPts val="335"/>
                        </a:spcBef>
                        <a:buNone/>
                      </a:pPr>
                      <a:r>
                        <a:rPr lang="en-US" sz="3600" u="sng" spc="-10" dirty="0">
                          <a:effectLst/>
                          <a:latin typeface="Calibri" panose="020F0502020204030204" pitchFamily="34" charset="0"/>
                          <a:ea typeface="Calibri" panose="020F0502020204030204" pitchFamily="34" charset="0"/>
                          <a:cs typeface="Calibri" panose="020F0502020204030204" pitchFamily="34" charset="0"/>
                        </a:rPr>
                        <a:t>EFSA</a:t>
                      </a:r>
                      <a:r>
                        <a:rPr lang="en-US" sz="3600" spc="-10" dirty="0">
                          <a:effectLst/>
                          <a:latin typeface="Calibri" panose="020F0502020204030204" pitchFamily="34" charset="0"/>
                          <a:ea typeface="Calibri" panose="020F0502020204030204" pitchFamily="34" charset="0"/>
                          <a:cs typeface="Calibri" panose="020F0502020204030204" pitchFamily="34" charset="0"/>
                        </a:rPr>
                        <a:t>:</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Updated assessment</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anticipated 2026;</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EU</a:t>
                      </a:r>
                      <a:r>
                        <a:rPr lang="en-US" sz="3600" spc="-8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yearly</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collection</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of</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data</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in</a:t>
                      </a:r>
                      <a:r>
                        <a:rPr lang="en-US" sz="3600" spc="-7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feed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food</a:t>
                      </a:r>
                    </a:p>
                    <a:p>
                      <a:pPr marL="42545" marR="54610" algn="l">
                        <a:spcBef>
                          <a:spcPts val="29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WHO</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Expert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consultation</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develop</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TEFs</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held</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October</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2022;</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publication</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2024 (https://</a:t>
                      </a:r>
                      <a:r>
                        <a:rPr lang="en-US" sz="3600" u="none" strike="noStrike" dirty="0">
                          <a:effectLst/>
                          <a:latin typeface="Calibri" panose="020F0502020204030204" pitchFamily="34" charset="0"/>
                          <a:ea typeface="Calibri" panose="020F0502020204030204" pitchFamily="34" charset="0"/>
                          <a:cs typeface="Calibri" panose="020F0502020204030204" pitchFamily="34" charset="0"/>
                          <a:hlinkClick r:id="rId4"/>
                        </a:rPr>
                        <a:t>www.sciencedirect.com/science/article/pii/S027323002</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3001939)</a:t>
                      </a:r>
                    </a:p>
                    <a:p>
                      <a:pPr marL="42545" marR="449580" algn="l">
                        <a:lnSpc>
                          <a:spcPct val="126000"/>
                        </a:lnSpc>
                        <a:spcBef>
                          <a:spcPts val="0"/>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Brazil</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on</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milk,</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raw</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eggs,</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fish,</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fat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(poultry</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mammals) </a:t>
                      </a:r>
                    </a:p>
                    <a:p>
                      <a:pPr marL="42545" marR="449580" algn="l">
                        <a:lnSpc>
                          <a:spcPct val="126000"/>
                        </a:lnSpc>
                        <a:spcBef>
                          <a:spcPts val="29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Canada</a:t>
                      </a:r>
                      <a:r>
                        <a:rPr lang="en-US" sz="3600" dirty="0">
                          <a:effectLst/>
                          <a:latin typeface="Calibri" panose="020F0502020204030204" pitchFamily="34" charset="0"/>
                          <a:ea typeface="Calibri" panose="020F0502020204030204" pitchFamily="34" charset="0"/>
                          <a:cs typeface="Calibri" panose="020F0502020204030204" pitchFamily="34" charset="0"/>
                        </a:rPr>
                        <a:t>: Occurrence data on foods of animal origin</a:t>
                      </a:r>
                    </a:p>
                    <a:p>
                      <a:pPr marL="42545" marR="54610" algn="l">
                        <a:lnSpc>
                          <a:spcPct val="98000"/>
                        </a:lnSpc>
                        <a:spcBef>
                          <a:spcPts val="300"/>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USA</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FDA</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from</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previous</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10</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years</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for</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milk,</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eggs,</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meat, and</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seafood, and TDS data</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from</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2018-2022</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for dairy products, eggs, meat, poultry, seafood, and other foods. USDA occurrence data from 2012-2013, 2018-2019, and 2023-2024 for meat, poultry, and </a:t>
                      </a:r>
                      <a:r>
                        <a:rPr lang="en-US" sz="3600" dirty="0" err="1">
                          <a:effectLst/>
                          <a:latin typeface="Calibri" panose="020F0502020204030204" pitchFamily="34" charset="0"/>
                          <a:ea typeface="Calibri" panose="020F0502020204030204" pitchFamily="34" charset="0"/>
                          <a:cs typeface="Calibri" panose="020F0502020204030204" pitchFamily="34" charset="0"/>
                        </a:rPr>
                        <a:t>Siluriformes</a:t>
                      </a:r>
                      <a:r>
                        <a:rPr lang="en-US" sz="3600" dirty="0">
                          <a:effectLst/>
                          <a:latin typeface="Calibri" panose="020F0502020204030204" pitchFamily="34" charset="0"/>
                          <a:ea typeface="Calibri" panose="020F0502020204030204" pitchFamily="34" charset="0"/>
                          <a:cs typeface="Calibri" panose="020F0502020204030204" pitchFamily="34" charset="0"/>
                        </a:rPr>
                        <a:t> fish.</a:t>
                      </a:r>
                    </a:p>
                    <a:p>
                      <a:pPr marL="42545" marR="0" algn="l">
                        <a:spcBef>
                          <a:spcPts val="315"/>
                        </a:spcBef>
                        <a:buNone/>
                      </a:pPr>
                      <a:r>
                        <a:rPr lang="en-US" sz="3600" u="sng" spc="-10" dirty="0">
                          <a:effectLst/>
                          <a:latin typeface="Calibri" panose="020F0502020204030204" pitchFamily="34" charset="0"/>
                          <a:ea typeface="Calibri" panose="020F0502020204030204" pitchFamily="34" charset="0"/>
                          <a:cs typeface="Calibri" panose="020F0502020204030204" pitchFamily="34" charset="0"/>
                        </a:rPr>
                        <a:t>Singapore</a:t>
                      </a:r>
                      <a:r>
                        <a:rPr lang="en-US" sz="3600" spc="-10" dirty="0">
                          <a:effectLst/>
                          <a:latin typeface="Calibri" panose="020F0502020204030204" pitchFamily="34" charset="0"/>
                          <a:ea typeface="Calibri" panose="020F0502020204030204" pitchFamily="34" charset="0"/>
                          <a:cs typeface="Calibri" panose="020F0502020204030204" pitchFamily="34" charset="0"/>
                        </a:rPr>
                        <a:t>:</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TDS </a:t>
                      </a:r>
                      <a:r>
                        <a:rPr lang="en-US" sz="3600" spc="-20" dirty="0">
                          <a:effectLst/>
                          <a:latin typeface="Calibri" panose="020F0502020204030204" pitchFamily="34" charset="0"/>
                          <a:ea typeface="Calibri" panose="020F0502020204030204" pitchFamily="34" charset="0"/>
                          <a:cs typeface="Calibri" panose="020F0502020204030204" pitchFamily="34" charset="0"/>
                        </a:rPr>
                        <a:t>data</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0" algn="l">
                        <a:spcBef>
                          <a:spcPts val="29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New</a:t>
                      </a:r>
                      <a:r>
                        <a:rPr lang="en-US" sz="3600" u="sng" spc="-70" dirty="0">
                          <a:effectLst/>
                          <a:latin typeface="Calibri" panose="020F0502020204030204" pitchFamily="34" charset="0"/>
                          <a:ea typeface="Calibri" panose="020F0502020204030204" pitchFamily="34" charset="0"/>
                          <a:cs typeface="Calibri" panose="020F0502020204030204" pitchFamily="34" charset="0"/>
                        </a:rPr>
                        <a:t> </a:t>
                      </a:r>
                      <a:r>
                        <a:rPr lang="en-US" sz="3600" u="sng" dirty="0">
                          <a:effectLst/>
                          <a:latin typeface="Calibri" panose="020F0502020204030204" pitchFamily="34" charset="0"/>
                          <a:ea typeface="Calibri" panose="020F0502020204030204" pitchFamily="34" charset="0"/>
                          <a:cs typeface="Calibri" panose="020F0502020204030204" pitchFamily="34" charset="0"/>
                        </a:rPr>
                        <a:t>Zealand</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data</a:t>
                      </a:r>
                    </a:p>
                    <a:p>
                      <a:pPr marL="42545" marR="0" algn="l">
                        <a:spcBef>
                          <a:spcPts val="295"/>
                        </a:spcBef>
                        <a:buNone/>
                      </a:pPr>
                      <a:r>
                        <a:rPr lang="en-US" sz="3600" u="sng" spc="-2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Egypt</a:t>
                      </a:r>
                      <a:r>
                        <a:rPr lang="en-US" sz="3600" spc="-2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Occurrence data</a:t>
                      </a:r>
                      <a:endParaRPr lang="en-US" sz="36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extLst>
                  <a:ext uri="{0D108BD9-81ED-4DB2-BD59-A6C34878D82A}">
                    <a16:rowId xmlns:a16="http://schemas.microsoft.com/office/drawing/2014/main" val="3209202200"/>
                  </a:ext>
                </a:extLst>
              </a:tr>
            </a:tbl>
          </a:graphicData>
        </a:graphic>
      </p:graphicFrame>
      <p:sp>
        <p:nvSpPr>
          <p:cNvPr id="9" name="TextBox 8">
            <a:extLst>
              <a:ext uri="{FF2B5EF4-FFF2-40B4-BE49-F238E27FC236}">
                <a16:creationId xmlns:a16="http://schemas.microsoft.com/office/drawing/2014/main" id="{E55F13FA-53E8-8C7E-3072-653AF21779BF}"/>
              </a:ext>
            </a:extLst>
          </p:cNvPr>
          <p:cNvSpPr txBox="1"/>
          <p:nvPr/>
        </p:nvSpPr>
        <p:spPr>
          <a:xfrm>
            <a:off x="316875" y="12490146"/>
            <a:ext cx="11552664" cy="656590"/>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5E5E5E"/>
                </a:solidFill>
                <a:effectLst/>
                <a:uFillTx/>
                <a:latin typeface="+mj-lt"/>
                <a:ea typeface="+mn-ea"/>
                <a:cs typeface="+mn-cs"/>
                <a:sym typeface="Helvetica Neue"/>
              </a:rPr>
              <a:t>*</a:t>
            </a:r>
            <a:r>
              <a:rPr lang="en-US" sz="2800" dirty="0">
                <a:latin typeface="Calibri" panose="020F0502020204030204" pitchFamily="34" charset="0"/>
                <a:ea typeface="Calibri" panose="020F0502020204030204" pitchFamily="34" charset="0"/>
                <a:cs typeface="Calibri" panose="020F0502020204030204" pitchFamily="34" charset="0"/>
              </a:rPr>
              <a:t>A</a:t>
            </a:r>
            <a:r>
              <a:rPr kumimoji="0" lang="en-US" sz="2800" b="0" i="0" u="none" strike="noStrike" cap="none" spc="0" normalizeH="0" baseline="0" dirty="0">
                <a:ln>
                  <a:noFill/>
                </a:ln>
                <a:solidFill>
                  <a:srgbClr val="5E5E5E"/>
                </a:solidFill>
                <a:effectLst/>
                <a:uFillTx/>
                <a:latin typeface="Calibri" panose="020F0502020204030204" pitchFamily="34" charset="0"/>
                <a:ea typeface="Calibri" panose="020F0502020204030204" pitchFamily="34" charset="0"/>
                <a:cs typeface="Calibri" panose="020F0502020204030204" pitchFamily="34" charset="0"/>
                <a:sym typeface="Helvetica Neue"/>
              </a:rPr>
              <a:t>mended to remove arsenic and to reflect CL. 2026-35CF data availability.</a:t>
            </a:r>
          </a:p>
        </p:txBody>
      </p:sp>
    </p:spTree>
    <p:extLst>
      <p:ext uri="{BB962C8B-B14F-4D97-AF65-F5344CB8AC3E}">
        <p14:creationId xmlns:p14="http://schemas.microsoft.com/office/powerpoint/2010/main" val="5886189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3E323-0D03-F9E5-5656-6C44A7E1C86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EC3D465-2A1E-12EA-BEBE-C06BE6E28ED2}"/>
              </a:ext>
            </a:extLst>
          </p:cNvPr>
          <p:cNvSpPr txBox="1"/>
          <p:nvPr/>
        </p:nvSpPr>
        <p:spPr>
          <a:xfrm>
            <a:off x="5193792" y="6786630"/>
            <a:ext cx="1455724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TEXT</a:t>
            </a:r>
          </a:p>
        </p:txBody>
      </p:sp>
      <p:pic>
        <p:nvPicPr>
          <p:cNvPr id="5" name="Picture 4">
            <a:extLst>
              <a:ext uri="{FF2B5EF4-FFF2-40B4-BE49-F238E27FC236}">
                <a16:creationId xmlns:a16="http://schemas.microsoft.com/office/drawing/2014/main" id="{71ABC6EA-37AD-32A9-6DB1-2E6E354B5892}"/>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3" name="Content Placeholder 4">
            <a:extLst>
              <a:ext uri="{FF2B5EF4-FFF2-40B4-BE49-F238E27FC236}">
                <a16:creationId xmlns:a16="http://schemas.microsoft.com/office/drawing/2014/main" id="{57AD456C-F43C-60A6-E452-64B694D993E6}"/>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73D24C95-EBAA-3F9B-C8A5-2E60C2D0010D}"/>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B6382CBA-996F-9B76-9B69-9299469D8DD4}"/>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graphicFrame>
        <p:nvGraphicFramePr>
          <p:cNvPr id="10" name="Table 9">
            <a:extLst>
              <a:ext uri="{FF2B5EF4-FFF2-40B4-BE49-F238E27FC236}">
                <a16:creationId xmlns:a16="http://schemas.microsoft.com/office/drawing/2014/main" id="{2FC1439A-361D-C604-8EFE-6497178056F1}"/>
              </a:ext>
            </a:extLst>
          </p:cNvPr>
          <p:cNvGraphicFramePr>
            <a:graphicFrameLocks noGrp="1"/>
          </p:cNvGraphicFramePr>
          <p:nvPr>
            <p:extLst>
              <p:ext uri="{D42A27DB-BD31-4B8C-83A1-F6EECF244321}">
                <p14:modId xmlns:p14="http://schemas.microsoft.com/office/powerpoint/2010/main" val="2367990151"/>
              </p:ext>
            </p:extLst>
          </p:nvPr>
        </p:nvGraphicFramePr>
        <p:xfrm>
          <a:off x="0" y="291830"/>
          <a:ext cx="24383998" cy="1901361"/>
        </p:xfrm>
        <a:graphic>
          <a:graphicData uri="http://schemas.openxmlformats.org/drawingml/2006/table">
            <a:tbl>
              <a:tblPr firstRow="1" firstCol="1" lastRow="1" lastCol="1" bandRow="1" bandCol="1">
                <a:tableStyleId>{5940675A-B579-460E-94D1-54222C63F5DA}</a:tableStyleId>
              </a:tblPr>
              <a:tblGrid>
                <a:gridCol w="4079895">
                  <a:extLst>
                    <a:ext uri="{9D8B030D-6E8A-4147-A177-3AD203B41FA5}">
                      <a16:colId xmlns:a16="http://schemas.microsoft.com/office/drawing/2014/main" val="61633419"/>
                    </a:ext>
                  </a:extLst>
                </a:gridCol>
                <a:gridCol w="5645858">
                  <a:extLst>
                    <a:ext uri="{9D8B030D-6E8A-4147-A177-3AD203B41FA5}">
                      <a16:colId xmlns:a16="http://schemas.microsoft.com/office/drawing/2014/main" val="3152534465"/>
                    </a:ext>
                  </a:extLst>
                </a:gridCol>
                <a:gridCol w="14658245">
                  <a:extLst>
                    <a:ext uri="{9D8B030D-6E8A-4147-A177-3AD203B41FA5}">
                      <a16:colId xmlns:a16="http://schemas.microsoft.com/office/drawing/2014/main" val="2081063597"/>
                    </a:ext>
                  </a:extLst>
                </a:gridCol>
              </a:tblGrid>
              <a:tr h="1901361">
                <a:tc>
                  <a:txBody>
                    <a:bodyPr/>
                    <a:lstStyle/>
                    <a:p>
                      <a:pPr marL="316865" marR="0" algn="ctr">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Contaminants</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687705" marR="46990" indent="-622300" algn="ctr">
                        <a:spcBef>
                          <a:spcPts val="340"/>
                        </a:spcBef>
                        <a:buNone/>
                      </a:pPr>
                      <a:r>
                        <a:rPr lang="en-US" sz="3600" b="1" dirty="0">
                          <a:effectLst/>
                          <a:latin typeface="Calibri" panose="020F0502020204030204" pitchFamily="34" charset="0"/>
                          <a:ea typeface="Calibri" panose="020F0502020204030204" pitchFamily="34" charset="0"/>
                          <a:cs typeface="Calibri" panose="020F0502020204030204" pitchFamily="34" charset="0"/>
                        </a:rPr>
                        <a:t>Background</a:t>
                      </a:r>
                      <a:r>
                        <a:rPr lang="en-US" sz="3600" b="1" spc="-60"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and</a:t>
                      </a:r>
                      <a:r>
                        <a:rPr lang="en-US" sz="3600" b="1" spc="-8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question(s)</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to</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be </a:t>
                      </a:r>
                      <a:r>
                        <a:rPr lang="en-US" sz="3600" b="1" spc="-10" dirty="0">
                          <a:effectLst/>
                          <a:latin typeface="Calibri" panose="020F0502020204030204" pitchFamily="34" charset="0"/>
                          <a:ea typeface="Calibri" panose="020F0502020204030204" pitchFamily="34" charset="0"/>
                          <a:cs typeface="Calibri" panose="020F0502020204030204" pitchFamily="34" charset="0"/>
                        </a:rPr>
                        <a:t>answered</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17780" marR="0" algn="ctr">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Data</a:t>
                      </a:r>
                      <a:r>
                        <a:rPr lang="en-US" sz="3600" b="1" spc="-25"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availability</a:t>
                      </a:r>
                      <a:r>
                        <a:rPr lang="en-US" sz="3600" b="1" spc="30"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(when,</a:t>
                      </a:r>
                      <a:r>
                        <a:rPr lang="en-US" sz="3600" b="1" spc="15" dirty="0">
                          <a:effectLst/>
                          <a:latin typeface="Calibri" panose="020F0502020204030204" pitchFamily="34" charset="0"/>
                          <a:ea typeface="Calibri" panose="020F0502020204030204" pitchFamily="34" charset="0"/>
                          <a:cs typeface="Calibri" panose="020F0502020204030204" pitchFamily="34" charset="0"/>
                        </a:rPr>
                        <a:t> </a:t>
                      </a:r>
                      <a:r>
                        <a:rPr lang="en-US" sz="3600" b="1" spc="-20" dirty="0">
                          <a:effectLst/>
                          <a:latin typeface="Calibri" panose="020F0502020204030204" pitchFamily="34" charset="0"/>
                          <a:ea typeface="Calibri" panose="020F0502020204030204" pitchFamily="34" charset="0"/>
                          <a:cs typeface="Calibri" panose="020F0502020204030204" pitchFamily="34" charset="0"/>
                        </a:rPr>
                        <a:t>what)</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extLst>
                  <a:ext uri="{0D108BD9-81ED-4DB2-BD59-A6C34878D82A}">
                    <a16:rowId xmlns:a16="http://schemas.microsoft.com/office/drawing/2014/main" val="4026959949"/>
                  </a:ext>
                </a:extLst>
              </a:tr>
            </a:tbl>
          </a:graphicData>
        </a:graphic>
      </p:graphicFrame>
      <p:graphicFrame>
        <p:nvGraphicFramePr>
          <p:cNvPr id="11" name="Table 10">
            <a:extLst>
              <a:ext uri="{FF2B5EF4-FFF2-40B4-BE49-F238E27FC236}">
                <a16:creationId xmlns:a16="http://schemas.microsoft.com/office/drawing/2014/main" id="{3B3B15F1-6BF1-4B28-5A7D-1A3DDE3855AC}"/>
              </a:ext>
            </a:extLst>
          </p:cNvPr>
          <p:cNvGraphicFramePr>
            <a:graphicFrameLocks noGrp="1"/>
          </p:cNvGraphicFramePr>
          <p:nvPr>
            <p:extLst>
              <p:ext uri="{D42A27DB-BD31-4B8C-83A1-F6EECF244321}">
                <p14:modId xmlns:p14="http://schemas.microsoft.com/office/powerpoint/2010/main" val="3500177638"/>
              </p:ext>
            </p:extLst>
          </p:nvPr>
        </p:nvGraphicFramePr>
        <p:xfrm>
          <a:off x="0" y="1630017"/>
          <a:ext cx="24383998" cy="9739412"/>
        </p:xfrm>
        <a:graphic>
          <a:graphicData uri="http://schemas.openxmlformats.org/drawingml/2006/table">
            <a:tbl>
              <a:tblPr firstRow="1" firstCol="1" lastRow="1" lastCol="1" bandRow="1" bandCol="1">
                <a:tableStyleId>{5940675A-B579-460E-94D1-54222C63F5DA}</a:tableStyleId>
              </a:tblPr>
              <a:tblGrid>
                <a:gridCol w="4079895">
                  <a:extLst>
                    <a:ext uri="{9D8B030D-6E8A-4147-A177-3AD203B41FA5}">
                      <a16:colId xmlns:a16="http://schemas.microsoft.com/office/drawing/2014/main" val="61633419"/>
                    </a:ext>
                  </a:extLst>
                </a:gridCol>
                <a:gridCol w="5645858">
                  <a:extLst>
                    <a:ext uri="{9D8B030D-6E8A-4147-A177-3AD203B41FA5}">
                      <a16:colId xmlns:a16="http://schemas.microsoft.com/office/drawing/2014/main" val="3152534465"/>
                    </a:ext>
                  </a:extLst>
                </a:gridCol>
                <a:gridCol w="14658245">
                  <a:extLst>
                    <a:ext uri="{9D8B030D-6E8A-4147-A177-3AD203B41FA5}">
                      <a16:colId xmlns:a16="http://schemas.microsoft.com/office/drawing/2014/main" val="2081063597"/>
                    </a:ext>
                  </a:extLst>
                </a:gridCol>
              </a:tblGrid>
              <a:tr h="9739412">
                <a:tc>
                  <a:txBody>
                    <a:bodyPr/>
                    <a:lstStyle/>
                    <a:p>
                      <a:pPr marL="42545" marR="0" algn="l">
                        <a:spcBef>
                          <a:spcPts val="0"/>
                        </a:spcBef>
                        <a:buNone/>
                      </a:pPr>
                      <a:r>
                        <a:rPr lang="en-US" sz="3600" spc="-10" dirty="0" err="1">
                          <a:effectLst/>
                          <a:latin typeface="Calibri" panose="020F0502020204030204" pitchFamily="34" charset="0"/>
                          <a:ea typeface="Calibri" panose="020F0502020204030204" pitchFamily="34" charset="0"/>
                          <a:cs typeface="Calibri" panose="020F0502020204030204" pitchFamily="34" charset="0"/>
                        </a:rPr>
                        <a:t>Scopoletin</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42545" marR="46990" algn="l">
                        <a:spcBef>
                          <a:spcPts val="0"/>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Full evaluation (toxicological assessment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 exposure assessment)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fermented</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noni </a:t>
                      </a:r>
                      <a:r>
                        <a:rPr lang="en-US" sz="3600" spc="-10" dirty="0">
                          <a:effectLst/>
                          <a:latin typeface="Calibri" panose="020F0502020204030204" pitchFamily="34" charset="0"/>
                          <a:ea typeface="Calibri" panose="020F0502020204030204" pitchFamily="34" charset="0"/>
                          <a:cs typeface="Calibri" panose="020F0502020204030204" pitchFamily="34" charset="0"/>
                        </a:rPr>
                        <a:t>juice</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42545" marR="54610" algn="l">
                        <a:lnSpc>
                          <a:spcPct val="102000"/>
                        </a:lnSpc>
                        <a:spcBef>
                          <a:spcPts val="0"/>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CCNASWP16</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(2023)</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has</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err="1">
                          <a:effectLst/>
                          <a:latin typeface="Calibri" panose="020F0502020204030204" pitchFamily="34" charset="0"/>
                          <a:ea typeface="Calibri" panose="020F0502020204030204" pitchFamily="34" charset="0"/>
                          <a:cs typeface="Calibri" panose="020F0502020204030204" pitchFamily="34" charset="0"/>
                        </a:rPr>
                        <a:t>finalised</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standard</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for</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fermented</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noni</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fruit</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juice</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requested CCCF to keep </a:t>
                      </a:r>
                      <a:r>
                        <a:rPr lang="en-US" sz="3600" dirty="0" err="1">
                          <a:effectLst/>
                          <a:latin typeface="Calibri" panose="020F0502020204030204" pitchFamily="34" charset="0"/>
                          <a:ea typeface="Calibri" panose="020F0502020204030204" pitchFamily="34" charset="0"/>
                          <a:cs typeface="Calibri" panose="020F0502020204030204" pitchFamily="34" charset="0"/>
                        </a:rPr>
                        <a:t>scopoletin</a:t>
                      </a:r>
                      <a:r>
                        <a:rPr lang="en-US" sz="3600" dirty="0">
                          <a:effectLst/>
                          <a:latin typeface="Calibri" panose="020F0502020204030204" pitchFamily="34" charset="0"/>
                          <a:ea typeface="Calibri" panose="020F0502020204030204" pitchFamily="34" charset="0"/>
                          <a:cs typeface="Calibri" panose="020F0502020204030204" pitchFamily="34" charset="0"/>
                        </a:rPr>
                        <a:t> in the priority list and provide data as it becomes available.</a:t>
                      </a:r>
                    </a:p>
                    <a:p>
                      <a:pPr marL="42545" marR="0" algn="l">
                        <a:lnSpc>
                          <a:spcPct val="100000"/>
                        </a:lnSpc>
                        <a:spcBef>
                          <a:spcPts val="0"/>
                        </a:spcBef>
                        <a:buNone/>
                      </a:pP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0" algn="l">
                        <a:lnSpc>
                          <a:spcPct val="100000"/>
                        </a:lnSpc>
                        <a:spcBef>
                          <a:spcPts val="0"/>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CCNASWP15</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(2019)</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agreed</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request</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CCCF</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retain</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err="1">
                          <a:effectLst/>
                          <a:latin typeface="Calibri" panose="020F0502020204030204" pitchFamily="34" charset="0"/>
                          <a:ea typeface="Calibri" panose="020F0502020204030204" pitchFamily="34" charset="0"/>
                          <a:cs typeface="Calibri" panose="020F0502020204030204" pitchFamily="34" charset="0"/>
                        </a:rPr>
                        <a:t>scopoletin</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on</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priority</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p>
                    <a:p>
                      <a:pPr marL="42545" marR="0" algn="l">
                        <a:lnSpc>
                          <a:spcPct val="100000"/>
                        </a:lnSpc>
                        <a:spcBef>
                          <a:spcPts val="0"/>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list and to call</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upon</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Codex</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members</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generate</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submit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support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conduct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of</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safety evaluation by JECFA. CCNASWP15 also requested FAO and WHO to organize a new call for data for the safety evaluation of </a:t>
                      </a:r>
                      <a:r>
                        <a:rPr lang="en-US" sz="3600" dirty="0" err="1">
                          <a:effectLst/>
                          <a:latin typeface="Calibri" panose="020F0502020204030204" pitchFamily="34" charset="0"/>
                          <a:ea typeface="Calibri" panose="020F0502020204030204" pitchFamily="34" charset="0"/>
                          <a:cs typeface="Calibri" panose="020F0502020204030204" pitchFamily="34" charset="0"/>
                        </a:rPr>
                        <a:t>scopoletin</a:t>
                      </a:r>
                      <a:r>
                        <a:rPr lang="en-US" sz="3600" dirty="0">
                          <a:effectLst/>
                          <a:latin typeface="Calibri" panose="020F0502020204030204" pitchFamily="34" charset="0"/>
                          <a:ea typeface="Calibri" panose="020F0502020204030204" pitchFamily="34" charset="0"/>
                          <a:cs typeface="Calibri" panose="020F0502020204030204" pitchFamily="34" charset="0"/>
                        </a:rPr>
                        <a:t>. FAO reminded that a full dataset, including exposure and toxicity, is required.</a:t>
                      </a:r>
                    </a:p>
                    <a:p>
                      <a:pPr marL="42545" marR="54610" algn="l">
                        <a:lnSpc>
                          <a:spcPct val="100000"/>
                        </a:lnSpc>
                        <a:spcBef>
                          <a:spcPts val="0"/>
                        </a:spcBef>
                        <a:buNone/>
                      </a:pP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54610" algn="l">
                        <a:lnSpc>
                          <a:spcPct val="100000"/>
                        </a:lnSpc>
                        <a:spcBef>
                          <a:spcPts val="0"/>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Codex</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Secretariat</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hired a</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consultant</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undertake</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toxicological</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review</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of </a:t>
                      </a:r>
                      <a:r>
                        <a:rPr lang="en-US" sz="3600" dirty="0" err="1">
                          <a:effectLst/>
                          <a:latin typeface="Calibri" panose="020F0502020204030204" pitchFamily="34" charset="0"/>
                          <a:ea typeface="Calibri" panose="020F0502020204030204" pitchFamily="34" charset="0"/>
                          <a:cs typeface="Calibri" panose="020F0502020204030204" pitchFamily="34" charset="0"/>
                        </a:rPr>
                        <a:t>scopoletin</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as presented in the Annex to CX/CF 21/14/2-Add.1.</a:t>
                      </a:r>
                    </a:p>
                  </a:txBody>
                  <a:tcPr marL="45720" marR="45720">
                    <a:solidFill>
                      <a:schemeClr val="accent4">
                        <a:lumMod val="20000"/>
                        <a:lumOff val="80000"/>
                      </a:schemeClr>
                    </a:solidFill>
                  </a:tcPr>
                </a:tc>
                <a:extLst>
                  <a:ext uri="{0D108BD9-81ED-4DB2-BD59-A6C34878D82A}">
                    <a16:rowId xmlns:a16="http://schemas.microsoft.com/office/drawing/2014/main" val="4225287605"/>
                  </a:ext>
                </a:extLst>
              </a:tr>
            </a:tbl>
          </a:graphicData>
        </a:graphic>
      </p:graphicFrame>
    </p:spTree>
    <p:extLst>
      <p:ext uri="{BB962C8B-B14F-4D97-AF65-F5344CB8AC3E}">
        <p14:creationId xmlns:p14="http://schemas.microsoft.com/office/powerpoint/2010/main" val="251028466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46146-53AC-FE5C-7F1C-FE6E3746420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99C4332-D9BA-297C-8A19-D38AA44E556B}"/>
              </a:ext>
            </a:extLst>
          </p:cNvPr>
          <p:cNvSpPr txBox="1"/>
          <p:nvPr/>
        </p:nvSpPr>
        <p:spPr>
          <a:xfrm>
            <a:off x="5193792" y="6786630"/>
            <a:ext cx="1455724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TEXT</a:t>
            </a:r>
          </a:p>
        </p:txBody>
      </p:sp>
      <p:pic>
        <p:nvPicPr>
          <p:cNvPr id="5" name="Picture 4">
            <a:extLst>
              <a:ext uri="{FF2B5EF4-FFF2-40B4-BE49-F238E27FC236}">
                <a16:creationId xmlns:a16="http://schemas.microsoft.com/office/drawing/2014/main" id="{F49B168C-D2F5-1F06-3974-28C1C30961DF}"/>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3" name="Content Placeholder 4">
            <a:extLst>
              <a:ext uri="{FF2B5EF4-FFF2-40B4-BE49-F238E27FC236}">
                <a16:creationId xmlns:a16="http://schemas.microsoft.com/office/drawing/2014/main" id="{B626C3D0-78F7-D57E-7126-63A7AF6BB12E}"/>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CD79784C-D43B-A421-9D01-6D40F1AC5DF2}"/>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67EF1E77-2965-B07F-4A48-8A888EFBD2D3}"/>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graphicFrame>
        <p:nvGraphicFramePr>
          <p:cNvPr id="2" name="Table 1">
            <a:extLst>
              <a:ext uri="{FF2B5EF4-FFF2-40B4-BE49-F238E27FC236}">
                <a16:creationId xmlns:a16="http://schemas.microsoft.com/office/drawing/2014/main" id="{E1BF144E-A74E-3DF8-F76E-4BF8133E6778}"/>
              </a:ext>
            </a:extLst>
          </p:cNvPr>
          <p:cNvGraphicFramePr>
            <a:graphicFrameLocks noGrp="1"/>
          </p:cNvGraphicFramePr>
          <p:nvPr>
            <p:extLst>
              <p:ext uri="{D42A27DB-BD31-4B8C-83A1-F6EECF244321}">
                <p14:modId xmlns:p14="http://schemas.microsoft.com/office/powerpoint/2010/main" val="3874875041"/>
              </p:ext>
            </p:extLst>
          </p:nvPr>
        </p:nvGraphicFramePr>
        <p:xfrm>
          <a:off x="0" y="350196"/>
          <a:ext cx="24384001" cy="13035064"/>
        </p:xfrm>
        <a:graphic>
          <a:graphicData uri="http://schemas.openxmlformats.org/drawingml/2006/table">
            <a:tbl>
              <a:tblPr firstRow="1" firstCol="1" lastRow="1" lastCol="1" bandRow="1" bandCol="1">
                <a:tableStyleId>{5940675A-B579-460E-94D1-54222C63F5DA}</a:tableStyleId>
              </a:tblPr>
              <a:tblGrid>
                <a:gridCol w="4079895">
                  <a:extLst>
                    <a:ext uri="{9D8B030D-6E8A-4147-A177-3AD203B41FA5}">
                      <a16:colId xmlns:a16="http://schemas.microsoft.com/office/drawing/2014/main" val="2205107365"/>
                    </a:ext>
                  </a:extLst>
                </a:gridCol>
                <a:gridCol w="5645857">
                  <a:extLst>
                    <a:ext uri="{9D8B030D-6E8A-4147-A177-3AD203B41FA5}">
                      <a16:colId xmlns:a16="http://schemas.microsoft.com/office/drawing/2014/main" val="403116464"/>
                    </a:ext>
                  </a:extLst>
                </a:gridCol>
                <a:gridCol w="14658249">
                  <a:extLst>
                    <a:ext uri="{9D8B030D-6E8A-4147-A177-3AD203B41FA5}">
                      <a16:colId xmlns:a16="http://schemas.microsoft.com/office/drawing/2014/main" val="2018018950"/>
                    </a:ext>
                  </a:extLst>
                </a:gridCol>
              </a:tblGrid>
              <a:tr h="2008217">
                <a:tc>
                  <a:txBody>
                    <a:bodyPr/>
                    <a:lstStyle/>
                    <a:p>
                      <a:pPr marL="316865" marR="0">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Contaminants</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687705" marR="46990" indent="-622300">
                        <a:spcBef>
                          <a:spcPts val="340"/>
                        </a:spcBef>
                        <a:buNone/>
                      </a:pPr>
                      <a:r>
                        <a:rPr lang="en-US" sz="3600" b="1" dirty="0">
                          <a:effectLst/>
                          <a:latin typeface="Calibri" panose="020F0502020204030204" pitchFamily="34" charset="0"/>
                          <a:ea typeface="Calibri" panose="020F0502020204030204" pitchFamily="34" charset="0"/>
                          <a:cs typeface="Calibri" panose="020F0502020204030204" pitchFamily="34" charset="0"/>
                        </a:rPr>
                        <a:t>Background</a:t>
                      </a:r>
                      <a:r>
                        <a:rPr lang="en-US" sz="3600" b="1" spc="-60"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and</a:t>
                      </a:r>
                      <a:r>
                        <a:rPr lang="en-US" sz="3600" b="1" spc="-8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question(s)</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to</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be </a:t>
                      </a:r>
                      <a:r>
                        <a:rPr lang="en-US" sz="3600" b="1" spc="-10" dirty="0">
                          <a:effectLst/>
                          <a:latin typeface="Calibri" panose="020F0502020204030204" pitchFamily="34" charset="0"/>
                          <a:ea typeface="Calibri" panose="020F0502020204030204" pitchFamily="34" charset="0"/>
                          <a:cs typeface="Calibri" panose="020F0502020204030204" pitchFamily="34" charset="0"/>
                        </a:rPr>
                        <a:t>answered</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17780" marR="0" algn="ctr">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Data</a:t>
                      </a:r>
                      <a:r>
                        <a:rPr lang="en-US" sz="3600" b="1" spc="-25"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availability</a:t>
                      </a:r>
                      <a:r>
                        <a:rPr lang="en-US" sz="3600" b="1" spc="30"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(when,</a:t>
                      </a:r>
                      <a:r>
                        <a:rPr lang="en-US" sz="3600" b="1" spc="15" dirty="0">
                          <a:effectLst/>
                          <a:latin typeface="Calibri" panose="020F0502020204030204" pitchFamily="34" charset="0"/>
                          <a:ea typeface="Calibri" panose="020F0502020204030204" pitchFamily="34" charset="0"/>
                          <a:cs typeface="Calibri" panose="020F0502020204030204" pitchFamily="34" charset="0"/>
                        </a:rPr>
                        <a:t> </a:t>
                      </a:r>
                      <a:r>
                        <a:rPr lang="en-US" sz="3600" b="1" spc="-20" dirty="0">
                          <a:effectLst/>
                          <a:latin typeface="Calibri" panose="020F0502020204030204" pitchFamily="34" charset="0"/>
                          <a:ea typeface="Calibri" panose="020F0502020204030204" pitchFamily="34" charset="0"/>
                          <a:cs typeface="Calibri" panose="020F0502020204030204" pitchFamily="34" charset="0"/>
                        </a:rPr>
                        <a:t>what)</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extLst>
                  <a:ext uri="{0D108BD9-81ED-4DB2-BD59-A6C34878D82A}">
                    <a16:rowId xmlns:a16="http://schemas.microsoft.com/office/drawing/2014/main" val="2356595653"/>
                  </a:ext>
                </a:extLst>
              </a:tr>
              <a:tr h="11026847">
                <a:tc>
                  <a:txBody>
                    <a:bodyPr/>
                    <a:lstStyle/>
                    <a:p>
                      <a:pPr marL="42545" marR="0" algn="l">
                        <a:spcBef>
                          <a:spcPts val="335"/>
                        </a:spcBef>
                        <a:buNone/>
                      </a:pPr>
                      <a:r>
                        <a:rPr lang="en-US" sz="3600" spc="-10">
                          <a:effectLst/>
                          <a:latin typeface="Calibri" panose="020F0502020204030204" pitchFamily="34" charset="0"/>
                          <a:ea typeface="Calibri" panose="020F0502020204030204" pitchFamily="34" charset="0"/>
                          <a:cs typeface="Calibri" panose="020F0502020204030204" pitchFamily="34" charset="0"/>
                        </a:rPr>
                        <a:t>Thallium</a:t>
                      </a:r>
                      <a:endParaRPr lang="en-US" sz="360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42545" marR="46990" algn="l">
                        <a:spcBef>
                          <a:spcPts val="335"/>
                        </a:spcBef>
                        <a:buNone/>
                      </a:pPr>
                      <a:r>
                        <a:rPr lang="en-US" sz="3600" spc="-10" dirty="0">
                          <a:effectLst/>
                          <a:latin typeface="Calibri" panose="020F0502020204030204" pitchFamily="34" charset="0"/>
                          <a:ea typeface="Calibri" panose="020F0502020204030204" pitchFamily="34" charset="0"/>
                          <a:cs typeface="Calibri" panose="020F0502020204030204" pitchFamily="34" charset="0"/>
                        </a:rPr>
                        <a:t>Full</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evaluation (toxicological </a:t>
                      </a:r>
                      <a:r>
                        <a:rPr lang="en-US" sz="3600" dirty="0">
                          <a:effectLst/>
                          <a:latin typeface="Calibri" panose="020F0502020204030204" pitchFamily="34" charset="0"/>
                          <a:ea typeface="Calibri" panose="020F0502020204030204" pitchFamily="34" charset="0"/>
                          <a:cs typeface="Calibri" panose="020F0502020204030204" pitchFamily="34" charset="0"/>
                        </a:rPr>
                        <a:t>assessment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 exposure </a:t>
                      </a:r>
                      <a:r>
                        <a:rPr lang="en-US" sz="3600" spc="-10" dirty="0">
                          <a:effectLst/>
                          <a:latin typeface="Calibri" panose="020F0502020204030204" pitchFamily="34" charset="0"/>
                          <a:ea typeface="Calibri" panose="020F0502020204030204" pitchFamily="34" charset="0"/>
                          <a:cs typeface="Calibri" panose="020F0502020204030204" pitchFamily="34" charset="0"/>
                        </a:rPr>
                        <a:t>assessment)</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42545" marR="2365375" algn="l">
                        <a:lnSpc>
                          <a:spcPct val="123000"/>
                        </a:lnSpc>
                        <a:spcBef>
                          <a:spcPts val="33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EU</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Two</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EFSA</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assessments,</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 </a:t>
                      </a:r>
                    </a:p>
                    <a:p>
                      <a:pPr marL="42545" marR="2365375" algn="l">
                        <a:lnSpc>
                          <a:spcPct val="123000"/>
                        </a:lnSpc>
                        <a:spcBef>
                          <a:spcPts val="33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New Zealand</a:t>
                      </a:r>
                      <a:r>
                        <a:rPr lang="en-US" sz="3600" dirty="0">
                          <a:effectLst/>
                          <a:latin typeface="Calibri" panose="020F0502020204030204" pitchFamily="34" charset="0"/>
                          <a:ea typeface="Calibri" panose="020F0502020204030204" pitchFamily="34" charset="0"/>
                          <a:cs typeface="Calibri" panose="020F0502020204030204" pitchFamily="34" charset="0"/>
                        </a:rPr>
                        <a:t>: TDS data</a:t>
                      </a:r>
                    </a:p>
                    <a:p>
                      <a:pPr marL="42545" marR="54610" algn="l">
                        <a:spcBef>
                          <a:spcPts val="300"/>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USA</a:t>
                      </a:r>
                      <a:r>
                        <a:rPr lang="en-US" sz="3600" dirty="0">
                          <a:effectLst/>
                          <a:latin typeface="Calibri" panose="020F0502020204030204" pitchFamily="34" charset="0"/>
                          <a:ea typeface="Calibri" panose="020F0502020204030204" pitchFamily="34" charset="0"/>
                          <a:cs typeface="Calibri" panose="020F0502020204030204" pitchFamily="34" charset="0"/>
                        </a:rPr>
                        <a:t>: Occurrence data on brassica-containing foods, in baby foods, and in TDS results. U.S. National</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Toxicology</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Program</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is</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conducting</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studies</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on</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thallium</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sulphate. USDA</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 data for meat, poultry, and </a:t>
                      </a:r>
                      <a:r>
                        <a:rPr lang="en-US" sz="3600" dirty="0" err="1">
                          <a:effectLst/>
                          <a:latin typeface="Calibri" panose="020F0502020204030204" pitchFamily="34" charset="0"/>
                          <a:ea typeface="Calibri" panose="020F0502020204030204" pitchFamily="34" charset="0"/>
                          <a:cs typeface="Calibri" panose="020F0502020204030204" pitchFamily="34" charset="0"/>
                        </a:rPr>
                        <a:t>Siluriformes</a:t>
                      </a:r>
                      <a:r>
                        <a:rPr lang="en-US" sz="3600" dirty="0">
                          <a:effectLst/>
                          <a:latin typeface="Calibri" panose="020F0502020204030204" pitchFamily="34" charset="0"/>
                          <a:ea typeface="Calibri" panose="020F0502020204030204" pitchFamily="34" charset="0"/>
                          <a:cs typeface="Calibri" panose="020F0502020204030204" pitchFamily="34" charset="0"/>
                        </a:rPr>
                        <a:t> fish for the past 10 years.</a:t>
                      </a:r>
                    </a:p>
                    <a:p>
                      <a:pPr marL="42545" marR="0" algn="l">
                        <a:spcBef>
                          <a:spcPts val="33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Canada</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TDS</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data</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0" algn="l">
                        <a:spcBef>
                          <a:spcPts val="29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Singapore</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TDS</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available</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2028</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0" algn="l">
                        <a:spcBef>
                          <a:spcPts val="290"/>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Japan</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Survey</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on</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cereals</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vegetables,</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available</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2026</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extLst>
                  <a:ext uri="{0D108BD9-81ED-4DB2-BD59-A6C34878D82A}">
                    <a16:rowId xmlns:a16="http://schemas.microsoft.com/office/drawing/2014/main" val="1424692776"/>
                  </a:ext>
                </a:extLst>
              </a:tr>
            </a:tbl>
          </a:graphicData>
        </a:graphic>
      </p:graphicFrame>
    </p:spTree>
    <p:extLst>
      <p:ext uri="{BB962C8B-B14F-4D97-AF65-F5344CB8AC3E}">
        <p14:creationId xmlns:p14="http://schemas.microsoft.com/office/powerpoint/2010/main" val="217534945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47AA4-0D6B-C2A9-3A59-EEB31CACBBD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9F85384-76EB-754E-3FE6-EAE236545F9F}"/>
              </a:ext>
            </a:extLst>
          </p:cNvPr>
          <p:cNvSpPr txBox="1"/>
          <p:nvPr/>
        </p:nvSpPr>
        <p:spPr>
          <a:xfrm>
            <a:off x="5193792" y="6786630"/>
            <a:ext cx="1455724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TEXT</a:t>
            </a:r>
          </a:p>
        </p:txBody>
      </p:sp>
      <p:pic>
        <p:nvPicPr>
          <p:cNvPr id="5" name="Picture 4">
            <a:extLst>
              <a:ext uri="{FF2B5EF4-FFF2-40B4-BE49-F238E27FC236}">
                <a16:creationId xmlns:a16="http://schemas.microsoft.com/office/drawing/2014/main" id="{E6B417B6-5684-950A-6616-436DF0FBF061}"/>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3" name="Content Placeholder 4">
            <a:extLst>
              <a:ext uri="{FF2B5EF4-FFF2-40B4-BE49-F238E27FC236}">
                <a16:creationId xmlns:a16="http://schemas.microsoft.com/office/drawing/2014/main" id="{E73980D8-C9CF-DB96-696B-DA358DAB40AB}"/>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051E6454-3C8D-A281-74D2-564F3231316B}"/>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62170D05-C819-3340-71CD-ED16F2F4C245}"/>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graphicFrame>
        <p:nvGraphicFramePr>
          <p:cNvPr id="8" name="Table 7">
            <a:extLst>
              <a:ext uri="{FF2B5EF4-FFF2-40B4-BE49-F238E27FC236}">
                <a16:creationId xmlns:a16="http://schemas.microsoft.com/office/drawing/2014/main" id="{E2F6C5A5-F681-97BC-2164-4DE2EC59269C}"/>
              </a:ext>
            </a:extLst>
          </p:cNvPr>
          <p:cNvGraphicFramePr>
            <a:graphicFrameLocks noGrp="1"/>
          </p:cNvGraphicFramePr>
          <p:nvPr>
            <p:extLst>
              <p:ext uri="{D42A27DB-BD31-4B8C-83A1-F6EECF244321}">
                <p14:modId xmlns:p14="http://schemas.microsoft.com/office/powerpoint/2010/main" val="361315718"/>
              </p:ext>
            </p:extLst>
          </p:nvPr>
        </p:nvGraphicFramePr>
        <p:xfrm>
          <a:off x="0" y="311285"/>
          <a:ext cx="24384000" cy="13112885"/>
        </p:xfrm>
        <a:graphic>
          <a:graphicData uri="http://schemas.openxmlformats.org/drawingml/2006/table">
            <a:tbl>
              <a:tblPr firstRow="1" firstCol="1" lastRow="1" lastCol="1" bandRow="1" bandCol="1">
                <a:tableStyleId>{5940675A-B579-460E-94D1-54222C63F5DA}</a:tableStyleId>
              </a:tblPr>
              <a:tblGrid>
                <a:gridCol w="3581746">
                  <a:extLst>
                    <a:ext uri="{9D8B030D-6E8A-4147-A177-3AD203B41FA5}">
                      <a16:colId xmlns:a16="http://schemas.microsoft.com/office/drawing/2014/main" val="963114633"/>
                    </a:ext>
                  </a:extLst>
                </a:gridCol>
                <a:gridCol w="5611681">
                  <a:extLst>
                    <a:ext uri="{9D8B030D-6E8A-4147-A177-3AD203B41FA5}">
                      <a16:colId xmlns:a16="http://schemas.microsoft.com/office/drawing/2014/main" val="4134895766"/>
                    </a:ext>
                  </a:extLst>
                </a:gridCol>
                <a:gridCol w="11689492">
                  <a:extLst>
                    <a:ext uri="{9D8B030D-6E8A-4147-A177-3AD203B41FA5}">
                      <a16:colId xmlns:a16="http://schemas.microsoft.com/office/drawing/2014/main" val="626149901"/>
                    </a:ext>
                  </a:extLst>
                </a:gridCol>
                <a:gridCol w="3501081">
                  <a:extLst>
                    <a:ext uri="{9D8B030D-6E8A-4147-A177-3AD203B41FA5}">
                      <a16:colId xmlns:a16="http://schemas.microsoft.com/office/drawing/2014/main" val="3375340787"/>
                    </a:ext>
                  </a:extLst>
                </a:gridCol>
              </a:tblGrid>
              <a:tr h="2193209">
                <a:tc>
                  <a:txBody>
                    <a:bodyPr/>
                    <a:lstStyle/>
                    <a:p>
                      <a:pPr marL="316865" marR="0" algn="ctr">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Contaminants</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687705" marR="46990" indent="-622300" algn="ctr">
                        <a:spcBef>
                          <a:spcPts val="340"/>
                        </a:spcBef>
                        <a:buNone/>
                      </a:pPr>
                      <a:r>
                        <a:rPr lang="en-US" sz="3600" b="1" dirty="0">
                          <a:effectLst/>
                          <a:latin typeface="Calibri" panose="020F0502020204030204" pitchFamily="34" charset="0"/>
                          <a:ea typeface="Calibri" panose="020F0502020204030204" pitchFamily="34" charset="0"/>
                          <a:cs typeface="Calibri" panose="020F0502020204030204" pitchFamily="34" charset="0"/>
                        </a:rPr>
                        <a:t>Background</a:t>
                      </a:r>
                      <a:r>
                        <a:rPr lang="en-US" sz="3600" b="1" spc="-60"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and</a:t>
                      </a:r>
                      <a:r>
                        <a:rPr lang="en-US" sz="3600" b="1" spc="-8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question(s)</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to</a:t>
                      </a:r>
                      <a:r>
                        <a:rPr lang="en-US" sz="3600" b="1" spc="-55" dirty="0">
                          <a:effectLst/>
                          <a:latin typeface="Calibri" panose="020F0502020204030204" pitchFamily="34" charset="0"/>
                          <a:ea typeface="Calibri" panose="020F0502020204030204" pitchFamily="34" charset="0"/>
                          <a:cs typeface="Calibri" panose="020F0502020204030204" pitchFamily="34" charset="0"/>
                        </a:rPr>
                        <a:t> </a:t>
                      </a:r>
                      <a:r>
                        <a:rPr lang="en-US" sz="3600" b="1" dirty="0">
                          <a:effectLst/>
                          <a:latin typeface="Calibri" panose="020F0502020204030204" pitchFamily="34" charset="0"/>
                          <a:ea typeface="Calibri" panose="020F0502020204030204" pitchFamily="34" charset="0"/>
                          <a:cs typeface="Calibri" panose="020F0502020204030204" pitchFamily="34" charset="0"/>
                        </a:rPr>
                        <a:t>be </a:t>
                      </a:r>
                      <a:r>
                        <a:rPr lang="en-US" sz="3600" b="1" spc="-10" dirty="0">
                          <a:effectLst/>
                          <a:latin typeface="Calibri" panose="020F0502020204030204" pitchFamily="34" charset="0"/>
                          <a:ea typeface="Calibri" panose="020F0502020204030204" pitchFamily="34" charset="0"/>
                          <a:cs typeface="Calibri" panose="020F0502020204030204" pitchFamily="34" charset="0"/>
                        </a:rPr>
                        <a:t>answered</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17780" marR="0" algn="ctr">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Data</a:t>
                      </a:r>
                      <a:r>
                        <a:rPr lang="en-US" sz="3600" b="1" spc="-25"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availability</a:t>
                      </a:r>
                      <a:r>
                        <a:rPr lang="en-US" sz="3600" b="1" spc="30" dirty="0">
                          <a:effectLst/>
                          <a:latin typeface="Calibri" panose="020F0502020204030204" pitchFamily="34" charset="0"/>
                          <a:ea typeface="Calibri" panose="020F0502020204030204" pitchFamily="34" charset="0"/>
                          <a:cs typeface="Calibri" panose="020F0502020204030204" pitchFamily="34" charset="0"/>
                        </a:rPr>
                        <a:t> </a:t>
                      </a:r>
                      <a:r>
                        <a:rPr lang="en-US" sz="3600" b="1" spc="-10" dirty="0">
                          <a:effectLst/>
                          <a:latin typeface="Calibri" panose="020F0502020204030204" pitchFamily="34" charset="0"/>
                          <a:ea typeface="Calibri" panose="020F0502020204030204" pitchFamily="34" charset="0"/>
                          <a:cs typeface="Calibri" panose="020F0502020204030204" pitchFamily="34" charset="0"/>
                        </a:rPr>
                        <a:t>(when,</a:t>
                      </a:r>
                      <a:r>
                        <a:rPr lang="en-US" sz="3600" b="1" spc="15" dirty="0">
                          <a:effectLst/>
                          <a:latin typeface="Calibri" panose="020F0502020204030204" pitchFamily="34" charset="0"/>
                          <a:ea typeface="Calibri" panose="020F0502020204030204" pitchFamily="34" charset="0"/>
                          <a:cs typeface="Calibri" panose="020F0502020204030204" pitchFamily="34" charset="0"/>
                        </a:rPr>
                        <a:t> </a:t>
                      </a:r>
                      <a:r>
                        <a:rPr lang="en-US" sz="3600" b="1" spc="-20" dirty="0">
                          <a:effectLst/>
                          <a:latin typeface="Calibri" panose="020F0502020204030204" pitchFamily="34" charset="0"/>
                          <a:ea typeface="Calibri" panose="020F0502020204030204" pitchFamily="34" charset="0"/>
                          <a:cs typeface="Calibri" panose="020F0502020204030204" pitchFamily="34" charset="0"/>
                        </a:rPr>
                        <a:t>what)</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tc>
                  <a:txBody>
                    <a:bodyPr/>
                    <a:lstStyle/>
                    <a:p>
                      <a:pPr marL="248920" marR="0" algn="ctr">
                        <a:spcBef>
                          <a:spcPts val="340"/>
                        </a:spcBef>
                        <a:buNone/>
                      </a:pPr>
                      <a:r>
                        <a:rPr lang="en-US" sz="3600" b="1" spc="-10" dirty="0">
                          <a:effectLst/>
                          <a:latin typeface="Calibri" panose="020F0502020204030204" pitchFamily="34" charset="0"/>
                          <a:ea typeface="Calibri" panose="020F0502020204030204" pitchFamily="34" charset="0"/>
                          <a:cs typeface="Calibri" panose="020F0502020204030204" pitchFamily="34" charset="0"/>
                        </a:rPr>
                        <a:t>Notes from Agenda Item 3</a:t>
                      </a:r>
                      <a:endParaRPr lang="en-US" sz="3600" b="1" dirty="0">
                        <a:effectLst/>
                        <a:latin typeface="Calibri" panose="020F0502020204030204" pitchFamily="34" charset="0"/>
                        <a:ea typeface="Calibri" panose="020F0502020204030204" pitchFamily="34" charset="0"/>
                        <a:cs typeface="Calibri" panose="020F0502020204030204" pitchFamily="34" charset="0"/>
                      </a:endParaRPr>
                    </a:p>
                  </a:txBody>
                  <a:tcPr marL="0" marR="0" marT="0" marB="0">
                    <a:solidFill>
                      <a:schemeClr val="accent4">
                        <a:lumMod val="20000"/>
                        <a:lumOff val="80000"/>
                      </a:schemeClr>
                    </a:solidFill>
                  </a:tcPr>
                </a:tc>
                <a:extLst>
                  <a:ext uri="{0D108BD9-81ED-4DB2-BD59-A6C34878D82A}">
                    <a16:rowId xmlns:a16="http://schemas.microsoft.com/office/drawing/2014/main" val="1010776313"/>
                  </a:ext>
                </a:extLst>
              </a:tr>
              <a:tr h="10919676">
                <a:tc>
                  <a:txBody>
                    <a:bodyPr/>
                    <a:lstStyle/>
                    <a:p>
                      <a:pPr marL="42545" marR="160655" algn="l">
                        <a:spcBef>
                          <a:spcPts val="335"/>
                        </a:spcBef>
                        <a:buNone/>
                      </a:pPr>
                      <a:r>
                        <a:rPr lang="en-US" sz="3600" spc="-10" dirty="0">
                          <a:effectLst/>
                          <a:latin typeface="Calibri" panose="020F0502020204030204" pitchFamily="34" charset="0"/>
                          <a:ea typeface="Calibri" panose="020F0502020204030204" pitchFamily="34" charset="0"/>
                          <a:cs typeface="Calibri" panose="020F0502020204030204" pitchFamily="34" charset="0"/>
                        </a:rPr>
                        <a:t>Perfluoroalkyl </a:t>
                      </a:r>
                      <a:r>
                        <a:rPr lang="en-US" sz="3600" dirty="0">
                          <a:effectLst/>
                          <a:latin typeface="Calibri" panose="020F0502020204030204" pitchFamily="34" charset="0"/>
                          <a:ea typeface="Calibri" panose="020F0502020204030204" pitchFamily="34" charset="0"/>
                          <a:cs typeface="Calibri" panose="020F0502020204030204" pitchFamily="34" charset="0"/>
                        </a:rPr>
                        <a:t>substances</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(e.g.</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PFOS, PFOA, PFNA, PFHxS)</a:t>
                      </a:r>
                    </a:p>
                  </a:txBody>
                  <a:tcPr marL="45720" marR="45720">
                    <a:solidFill>
                      <a:schemeClr val="accent4">
                        <a:lumMod val="20000"/>
                        <a:lumOff val="80000"/>
                      </a:schemeClr>
                    </a:solidFill>
                  </a:tcPr>
                </a:tc>
                <a:tc>
                  <a:txBody>
                    <a:bodyPr/>
                    <a:lstStyle/>
                    <a:p>
                      <a:pPr marL="42545" marR="46990" algn="l">
                        <a:spcBef>
                          <a:spcPts val="335"/>
                        </a:spcBef>
                        <a:buNone/>
                      </a:pPr>
                      <a:r>
                        <a:rPr lang="en-US" sz="3600" spc="-10" dirty="0">
                          <a:effectLst/>
                          <a:latin typeface="Calibri" panose="020F0502020204030204" pitchFamily="34" charset="0"/>
                          <a:ea typeface="Calibri" panose="020F0502020204030204" pitchFamily="34" charset="0"/>
                          <a:cs typeface="Calibri" panose="020F0502020204030204" pitchFamily="34" charset="0"/>
                        </a:rPr>
                        <a:t>Full</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evaluation (toxicological </a:t>
                      </a:r>
                      <a:r>
                        <a:rPr lang="en-US" sz="3600" dirty="0">
                          <a:effectLst/>
                          <a:latin typeface="Calibri" panose="020F0502020204030204" pitchFamily="34" charset="0"/>
                          <a:ea typeface="Calibri" panose="020F0502020204030204" pitchFamily="34" charset="0"/>
                          <a:cs typeface="Calibri" panose="020F0502020204030204" pitchFamily="34" charset="0"/>
                        </a:rPr>
                        <a:t>assessment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 exposure </a:t>
                      </a:r>
                      <a:r>
                        <a:rPr lang="en-US" sz="3600" spc="-10" dirty="0">
                          <a:effectLst/>
                          <a:latin typeface="Calibri" panose="020F0502020204030204" pitchFamily="34" charset="0"/>
                          <a:ea typeface="Calibri" panose="020F0502020204030204" pitchFamily="34" charset="0"/>
                          <a:cs typeface="Calibri" panose="020F0502020204030204" pitchFamily="34" charset="0"/>
                        </a:rPr>
                        <a:t>assessment)</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42545" marR="0" algn="l">
                        <a:spcBef>
                          <a:spcPts val="33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EU</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6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data</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1499870" algn="l">
                        <a:lnSpc>
                          <a:spcPct val="126000"/>
                        </a:lnSpc>
                        <a:spcBef>
                          <a:spcPts val="29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Japan</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risk</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assessment</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report</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(2025). </a:t>
                      </a:r>
                      <a:r>
                        <a:rPr lang="en-US" sz="3600" u="sng" dirty="0">
                          <a:effectLst/>
                          <a:latin typeface="Calibri" panose="020F0502020204030204" pitchFamily="34" charset="0"/>
                          <a:ea typeface="Calibri" panose="020F0502020204030204" pitchFamily="34" charset="0"/>
                          <a:cs typeface="Calibri" panose="020F0502020204030204" pitchFamily="34" charset="0"/>
                        </a:rPr>
                        <a:t>Singapore</a:t>
                      </a:r>
                      <a:r>
                        <a:rPr lang="en-US" sz="3600" dirty="0">
                          <a:effectLst/>
                          <a:latin typeface="Calibri" panose="020F0502020204030204" pitchFamily="34" charset="0"/>
                          <a:ea typeface="Calibri" panose="020F0502020204030204" pitchFamily="34" charset="0"/>
                          <a:cs typeface="Calibri" panose="020F0502020204030204" pitchFamily="34" charset="0"/>
                        </a:rPr>
                        <a:t>: Occurrence data</a:t>
                      </a:r>
                    </a:p>
                    <a:p>
                      <a:pPr marL="42545" marR="54610" algn="l">
                        <a:spcBef>
                          <a:spcPts val="300"/>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USA</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3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from</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FDA</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TDS</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targeted</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surveys</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(seafood,</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bottled</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water,</a:t>
                      </a:r>
                      <a:r>
                        <a:rPr lang="en-US" sz="3600" spc="-5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milk, clams).</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in meat and poultry from the USDA National</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Residue Program.</a:t>
                      </a:r>
                    </a:p>
                    <a:p>
                      <a:pPr marL="42545" marR="54610" algn="l">
                        <a:spcBef>
                          <a:spcPts val="255"/>
                        </a:spcBef>
                        <a:buNone/>
                      </a:pPr>
                      <a:r>
                        <a:rPr lang="en-US" sz="3600" dirty="0">
                          <a:effectLst/>
                          <a:latin typeface="Calibri" panose="020F0502020204030204" pitchFamily="34" charset="0"/>
                          <a:ea typeface="Calibri" panose="020F0502020204030204" pitchFamily="34" charset="0"/>
                          <a:cs typeface="Calibri" panose="020F0502020204030204" pitchFamily="34" charset="0"/>
                        </a:rPr>
                        <a:t>Toxicology/risk</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assessments</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from</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the</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US</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Agency</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for</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Toxic</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Substances</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Disease</a:t>
                      </a:r>
                      <a:r>
                        <a:rPr lang="en-US" sz="3600" spc="-2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Registry</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 the Environmental Protection Agency.</a:t>
                      </a:r>
                    </a:p>
                    <a:p>
                      <a:pPr marL="42545" marR="54610" algn="l">
                        <a:spcBef>
                          <a:spcPts val="295"/>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Canada</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3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TDS</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data</a:t>
                      </a:r>
                      <a:r>
                        <a:rPr lang="en-US" sz="3600" spc="-6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for</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dairy,</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fish,</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meat,</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fruits,</a:t>
                      </a:r>
                      <a:r>
                        <a:rPr lang="en-US" sz="3600" spc="-4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vegetables,</a:t>
                      </a:r>
                      <a:r>
                        <a:rPr lang="en-US" sz="3600" spc="-4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prepared foods,</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and</a:t>
                      </a:r>
                      <a:r>
                        <a:rPr lang="en-US" sz="3600" spc="-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targeted survey data in flour, cereal, popcorn, and root vegetables</a:t>
                      </a:r>
                    </a:p>
                    <a:p>
                      <a:pPr marL="42545" marR="0" algn="l">
                        <a:spcBef>
                          <a:spcPts val="300"/>
                        </a:spcBef>
                        <a:buNone/>
                      </a:pPr>
                      <a:r>
                        <a:rPr lang="en-US" sz="3600" u="sng" dirty="0">
                          <a:effectLst/>
                          <a:latin typeface="Calibri" panose="020F0502020204030204" pitchFamily="34" charset="0"/>
                          <a:ea typeface="Calibri" panose="020F0502020204030204" pitchFamily="34" charset="0"/>
                          <a:cs typeface="Calibri" panose="020F0502020204030204" pitchFamily="34" charset="0"/>
                        </a:rPr>
                        <a:t>China</a:t>
                      </a:r>
                      <a:r>
                        <a:rPr lang="en-US" sz="3600" dirty="0">
                          <a:effectLst/>
                          <a:latin typeface="Calibri" panose="020F0502020204030204" pitchFamily="34" charset="0"/>
                          <a:ea typeface="Calibri" panose="020F0502020204030204" pitchFamily="34" charset="0"/>
                          <a:cs typeface="Calibri" panose="020F0502020204030204" pitchFamily="34" charset="0"/>
                        </a:rPr>
                        <a:t>:</a:t>
                      </a:r>
                      <a:r>
                        <a:rPr lang="en-US" sz="3600" spc="-55" dirty="0">
                          <a:effectLst/>
                          <a:latin typeface="Calibri" panose="020F0502020204030204" pitchFamily="34" charset="0"/>
                          <a:ea typeface="Calibri" panose="020F0502020204030204" pitchFamily="34" charset="0"/>
                          <a:cs typeface="Calibri" panose="020F0502020204030204" pitchFamily="34" charset="0"/>
                        </a:rPr>
                        <a:t> </a:t>
                      </a:r>
                      <a:r>
                        <a:rPr lang="en-US" sz="3600" dirty="0">
                          <a:effectLst/>
                          <a:latin typeface="Calibri" panose="020F0502020204030204" pitchFamily="34" charset="0"/>
                          <a:ea typeface="Calibri" panose="020F0502020204030204" pitchFamily="34" charset="0"/>
                          <a:cs typeface="Calibri" panose="020F0502020204030204" pitchFamily="34" charset="0"/>
                        </a:rPr>
                        <a:t>TDS</a:t>
                      </a:r>
                      <a:r>
                        <a:rPr lang="en-US" sz="3600" spc="-15"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data</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42545" marR="0" algn="l">
                        <a:spcBef>
                          <a:spcPts val="325"/>
                        </a:spcBef>
                        <a:buNone/>
                      </a:pPr>
                      <a:r>
                        <a:rPr lang="en-US" sz="3600" u="sng" spc="-10" dirty="0">
                          <a:effectLst/>
                          <a:latin typeface="Calibri" panose="020F0502020204030204" pitchFamily="34" charset="0"/>
                          <a:ea typeface="Calibri" panose="020F0502020204030204" pitchFamily="34" charset="0"/>
                          <a:cs typeface="Calibri" panose="020F0502020204030204" pitchFamily="34" charset="0"/>
                        </a:rPr>
                        <a:t>New Zealand</a:t>
                      </a:r>
                      <a:r>
                        <a:rPr lang="en-US" sz="3600" spc="-10" dirty="0">
                          <a:effectLst/>
                          <a:latin typeface="Calibri" panose="020F0502020204030204" pitchFamily="34" charset="0"/>
                          <a:ea typeface="Calibri" panose="020F0502020204030204" pitchFamily="34" charset="0"/>
                          <a:cs typeface="Calibri" panose="020F0502020204030204" pitchFamily="34" charset="0"/>
                        </a:rPr>
                        <a:t>:</a:t>
                      </a:r>
                      <a:r>
                        <a:rPr lang="en-US" sz="3600" spc="20" dirty="0">
                          <a:effectLst/>
                          <a:latin typeface="Calibri" panose="020F0502020204030204" pitchFamily="34" charset="0"/>
                          <a:ea typeface="Calibri" panose="020F0502020204030204" pitchFamily="34" charset="0"/>
                          <a:cs typeface="Calibri" panose="020F0502020204030204" pitchFamily="34" charset="0"/>
                        </a:rPr>
                        <a:t> </a:t>
                      </a:r>
                      <a:r>
                        <a:rPr lang="en-US" sz="3600" spc="-10" dirty="0">
                          <a:effectLst/>
                          <a:latin typeface="Calibri" panose="020F0502020204030204" pitchFamily="34" charset="0"/>
                          <a:ea typeface="Calibri" panose="020F0502020204030204" pitchFamily="34" charset="0"/>
                          <a:cs typeface="Calibri" panose="020F0502020204030204" pitchFamily="34" charset="0"/>
                        </a:rPr>
                        <a:t>Occurrence</a:t>
                      </a:r>
                      <a:r>
                        <a:rPr lang="en-US" sz="3600" spc="10" dirty="0">
                          <a:effectLst/>
                          <a:latin typeface="Calibri" panose="020F0502020204030204" pitchFamily="34" charset="0"/>
                          <a:ea typeface="Calibri" panose="020F0502020204030204" pitchFamily="34" charset="0"/>
                          <a:cs typeface="Calibri" panose="020F0502020204030204" pitchFamily="34" charset="0"/>
                        </a:rPr>
                        <a:t> </a:t>
                      </a:r>
                      <a:r>
                        <a:rPr lang="en-US" sz="3600" spc="-20" dirty="0">
                          <a:effectLst/>
                          <a:latin typeface="Calibri" panose="020F0502020204030204" pitchFamily="34" charset="0"/>
                          <a:ea typeface="Calibri" panose="020F0502020204030204" pitchFamily="34" charset="0"/>
                          <a:cs typeface="Calibri" panose="020F0502020204030204" pitchFamily="34" charset="0"/>
                        </a:rPr>
                        <a:t>data</a:t>
                      </a:r>
                    </a:p>
                    <a:p>
                      <a:pPr marL="42545" marR="0" algn="l">
                        <a:spcBef>
                          <a:spcPts val="325"/>
                        </a:spcBef>
                        <a:buNone/>
                      </a:pPr>
                      <a:r>
                        <a:rPr lang="en-US" sz="3600" i="0" u="sng" spc="-2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Singapore</a:t>
                      </a:r>
                      <a:r>
                        <a:rPr lang="en-US" sz="3600" spc="-2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Occurrence data</a:t>
                      </a:r>
                      <a:endParaRPr lang="en-US" sz="36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tc>
                  <a:txBody>
                    <a:bodyPr/>
                    <a:lstStyle/>
                    <a:p>
                      <a:pPr marL="0" marR="0" algn="l">
                        <a:spcBef>
                          <a:spcPts val="0"/>
                        </a:spcBef>
                        <a:spcAft>
                          <a:spcPts val="0"/>
                        </a:spcAft>
                      </a:pPr>
                      <a:r>
                        <a:rPr lang="en-US" sz="3600" dirty="0">
                          <a:effectLst/>
                          <a:latin typeface="Calibri" panose="020F0502020204030204" pitchFamily="34" charset="0"/>
                          <a:ea typeface="Arial" panose="020B0604020202020204" pitchFamily="34" charset="0"/>
                          <a:cs typeface="Calibri" panose="020F0502020204030204" pitchFamily="34" charset="0"/>
                        </a:rPr>
                        <a:t>JECFA 105, scheduled for January 2027, will address per- and polyfluoroalkyl substances </a:t>
                      </a:r>
                    </a:p>
                    <a:p>
                      <a:pPr marL="0" marR="0" algn="l">
                        <a:spcBef>
                          <a:spcPts val="0"/>
                        </a:spcBef>
                        <a:spcAft>
                          <a:spcPts val="0"/>
                        </a:spcAft>
                      </a:pPr>
                      <a:endParaRPr lang="en-US" sz="3600" dirty="0">
                        <a:effectLst/>
                        <a:latin typeface="Calibri" panose="020F0502020204030204" pitchFamily="34" charset="0"/>
                        <a:ea typeface="Arial" panose="020B0604020202020204" pitchFamily="34" charset="0"/>
                        <a:cs typeface="Calibri" panose="020F0502020204030204" pitchFamily="34" charset="0"/>
                      </a:endParaRPr>
                    </a:p>
                    <a:p>
                      <a:pPr marL="47625" marR="0" algn="l">
                        <a:spcBef>
                          <a:spcPts val="335"/>
                        </a:spcBef>
                        <a:buNone/>
                      </a:pPr>
                      <a:endParaRPr lang="en-US" sz="3600" dirty="0">
                        <a:effectLst/>
                        <a:latin typeface="Calibri" panose="020F0502020204030204" pitchFamily="34" charset="0"/>
                        <a:ea typeface="Calibri" panose="020F0502020204030204" pitchFamily="34" charset="0"/>
                        <a:cs typeface="Calibri" panose="020F0502020204030204" pitchFamily="34" charset="0"/>
                      </a:endParaRPr>
                    </a:p>
                  </a:txBody>
                  <a:tcPr marL="45720" marR="45720">
                    <a:solidFill>
                      <a:schemeClr val="accent4">
                        <a:lumMod val="20000"/>
                        <a:lumOff val="80000"/>
                      </a:schemeClr>
                    </a:solidFill>
                  </a:tcPr>
                </a:tc>
                <a:extLst>
                  <a:ext uri="{0D108BD9-81ED-4DB2-BD59-A6C34878D82A}">
                    <a16:rowId xmlns:a16="http://schemas.microsoft.com/office/drawing/2014/main" val="176159176"/>
                  </a:ext>
                </a:extLst>
              </a:tr>
            </a:tbl>
          </a:graphicData>
        </a:graphic>
      </p:graphicFrame>
    </p:spTree>
    <p:extLst>
      <p:ext uri="{BB962C8B-B14F-4D97-AF65-F5344CB8AC3E}">
        <p14:creationId xmlns:p14="http://schemas.microsoft.com/office/powerpoint/2010/main" val="177926701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BAD09-162A-3ABC-08A0-3924F2DBD13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5DC983-A75F-6A1D-C36F-D503AEF026E8}"/>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3" name="Content Placeholder 4">
            <a:extLst>
              <a:ext uri="{FF2B5EF4-FFF2-40B4-BE49-F238E27FC236}">
                <a16:creationId xmlns:a16="http://schemas.microsoft.com/office/drawing/2014/main" id="{AB6BB3A8-AFE8-986E-2B0D-E1C557216938}"/>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F1BA1F7A-EF43-9B8F-1B0B-935DC4675E57}"/>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F52D7935-4EA9-3D4C-1613-C8B817D84CA1}"/>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graphicFrame>
        <p:nvGraphicFramePr>
          <p:cNvPr id="2" name="Content Placeholder 9">
            <a:extLst>
              <a:ext uri="{FF2B5EF4-FFF2-40B4-BE49-F238E27FC236}">
                <a16:creationId xmlns:a16="http://schemas.microsoft.com/office/drawing/2014/main" id="{3A2550EB-4288-4311-0641-BA243389BC12}"/>
              </a:ext>
            </a:extLst>
          </p:cNvPr>
          <p:cNvGraphicFramePr>
            <a:graphicFrameLocks/>
          </p:cNvGraphicFramePr>
          <p:nvPr>
            <p:extLst>
              <p:ext uri="{D42A27DB-BD31-4B8C-83A1-F6EECF244321}">
                <p14:modId xmlns:p14="http://schemas.microsoft.com/office/powerpoint/2010/main" val="1786427612"/>
              </p:ext>
            </p:extLst>
          </p:nvPr>
        </p:nvGraphicFramePr>
        <p:xfrm>
          <a:off x="28359" y="311283"/>
          <a:ext cx="24289738" cy="13093431"/>
        </p:xfrm>
        <a:graphic>
          <a:graphicData uri="http://schemas.openxmlformats.org/drawingml/2006/table">
            <a:tbl>
              <a:tblPr firstRow="1" firstCol="1" bandRow="1">
                <a:tableStyleId>{5940675A-B579-460E-94D1-54222C63F5DA}</a:tableStyleId>
              </a:tblPr>
              <a:tblGrid>
                <a:gridCol w="4824929">
                  <a:extLst>
                    <a:ext uri="{9D8B030D-6E8A-4147-A177-3AD203B41FA5}">
                      <a16:colId xmlns:a16="http://schemas.microsoft.com/office/drawing/2014/main" val="972255011"/>
                    </a:ext>
                  </a:extLst>
                </a:gridCol>
                <a:gridCol w="6095998">
                  <a:extLst>
                    <a:ext uri="{9D8B030D-6E8A-4147-A177-3AD203B41FA5}">
                      <a16:colId xmlns:a16="http://schemas.microsoft.com/office/drawing/2014/main" val="4047155554"/>
                    </a:ext>
                  </a:extLst>
                </a:gridCol>
                <a:gridCol w="13368811">
                  <a:extLst>
                    <a:ext uri="{9D8B030D-6E8A-4147-A177-3AD203B41FA5}">
                      <a16:colId xmlns:a16="http://schemas.microsoft.com/office/drawing/2014/main" val="3359641264"/>
                    </a:ext>
                  </a:extLst>
                </a:gridCol>
              </a:tblGrid>
              <a:tr h="2368277">
                <a:tc>
                  <a:txBody>
                    <a:bodyPr/>
                    <a:lstStyle/>
                    <a:p>
                      <a:pPr marL="0" marR="0" algn="ctr">
                        <a:spcBef>
                          <a:spcPts val="0"/>
                        </a:spcBef>
                        <a:spcAft>
                          <a:spcPts val="600"/>
                        </a:spcAft>
                      </a:pPr>
                      <a:r>
                        <a:rPr lang="en-US" sz="3600" b="1" dirty="0">
                          <a:effectLst/>
                          <a:latin typeface="Calibri" panose="020F0502020204030204" pitchFamily="34" charset="0"/>
                          <a:cs typeface="Calibri" panose="020F0502020204030204" pitchFamily="34" charset="0"/>
                        </a:rPr>
                        <a:t>Contaminants</a:t>
                      </a:r>
                      <a:endParaRPr lang="en-US" sz="3600" b="1" dirty="0">
                        <a:effectLst/>
                        <a:latin typeface="Calibri" panose="020F0502020204030204" pitchFamily="34" charset="0"/>
                        <a:ea typeface="Arial" panose="020B0604020202020204" pitchFamily="34" charset="0"/>
                        <a:cs typeface="Calibri" panose="020F0502020204030204" pitchFamily="34" charset="0"/>
                      </a:endParaRPr>
                    </a:p>
                  </a:txBody>
                  <a:tcPr marL="68580" marR="68580" marT="0" marB="0">
                    <a:solidFill>
                      <a:srgbClr val="F6BB3E">
                        <a:alpha val="26000"/>
                      </a:srgbClr>
                    </a:solidFill>
                  </a:tcPr>
                </a:tc>
                <a:tc>
                  <a:txBody>
                    <a:bodyPr/>
                    <a:lstStyle/>
                    <a:p>
                      <a:pPr marL="0" marR="0" algn="ctr">
                        <a:spcBef>
                          <a:spcPts val="0"/>
                        </a:spcBef>
                        <a:spcAft>
                          <a:spcPts val="600"/>
                        </a:spcAft>
                      </a:pPr>
                      <a:r>
                        <a:rPr lang="en-US" sz="3600" b="1" dirty="0">
                          <a:effectLst/>
                          <a:latin typeface="Calibri" panose="020F0502020204030204" pitchFamily="34" charset="0"/>
                          <a:cs typeface="Calibri" panose="020F0502020204030204" pitchFamily="34" charset="0"/>
                        </a:rPr>
                        <a:t>Background and question(s) to be answered</a:t>
                      </a:r>
                      <a:endParaRPr lang="en-US" sz="3600" b="1" dirty="0">
                        <a:effectLst/>
                        <a:latin typeface="Calibri" panose="020F0502020204030204" pitchFamily="34" charset="0"/>
                        <a:ea typeface="Arial" panose="020B0604020202020204" pitchFamily="34" charset="0"/>
                        <a:cs typeface="Calibri" panose="020F0502020204030204" pitchFamily="34" charset="0"/>
                      </a:endParaRPr>
                    </a:p>
                  </a:txBody>
                  <a:tcPr marL="68580" marR="68580" marT="0" marB="0">
                    <a:solidFill>
                      <a:srgbClr val="F6BB3E">
                        <a:alpha val="26000"/>
                      </a:srgbClr>
                    </a:solidFill>
                  </a:tcPr>
                </a:tc>
                <a:tc>
                  <a:txBody>
                    <a:bodyPr/>
                    <a:lstStyle/>
                    <a:p>
                      <a:pPr marL="0" marR="0" algn="ctr">
                        <a:spcBef>
                          <a:spcPts val="0"/>
                        </a:spcBef>
                        <a:spcAft>
                          <a:spcPts val="600"/>
                        </a:spcAft>
                      </a:pPr>
                      <a:r>
                        <a:rPr lang="en-US" sz="3600" b="1" dirty="0">
                          <a:effectLst/>
                          <a:latin typeface="Calibri" panose="020F0502020204030204" pitchFamily="34" charset="0"/>
                          <a:cs typeface="Calibri" panose="020F0502020204030204" pitchFamily="34" charset="0"/>
                        </a:rPr>
                        <a:t>Data availability (when, what)</a:t>
                      </a:r>
                      <a:endParaRPr lang="en-US" sz="3600" b="1" dirty="0">
                        <a:effectLst/>
                        <a:latin typeface="Calibri" panose="020F0502020204030204" pitchFamily="34" charset="0"/>
                        <a:ea typeface="Arial" panose="020B0604020202020204" pitchFamily="34" charset="0"/>
                        <a:cs typeface="Calibri" panose="020F0502020204030204" pitchFamily="34" charset="0"/>
                      </a:endParaRPr>
                    </a:p>
                  </a:txBody>
                  <a:tcPr marL="68580" marR="68580" marT="0" marB="0">
                    <a:solidFill>
                      <a:srgbClr val="F6BB3E">
                        <a:alpha val="26000"/>
                      </a:srgbClr>
                    </a:solidFill>
                  </a:tcPr>
                </a:tc>
                <a:extLst>
                  <a:ext uri="{0D108BD9-81ED-4DB2-BD59-A6C34878D82A}">
                    <a16:rowId xmlns:a16="http://schemas.microsoft.com/office/drawing/2014/main" val="3294550218"/>
                  </a:ext>
                </a:extLst>
              </a:tr>
              <a:tr h="2712344">
                <a:tc>
                  <a:txBody>
                    <a:bodyPr/>
                    <a:lstStyle/>
                    <a:p>
                      <a:pPr marL="0" marR="0" algn="l">
                        <a:lnSpc>
                          <a:spcPct val="100000"/>
                        </a:lnSpc>
                        <a:spcBef>
                          <a:spcPts val="0"/>
                        </a:spcBef>
                        <a:spcAft>
                          <a:spcPts val="0"/>
                        </a:spcAft>
                      </a:pPr>
                      <a:r>
                        <a:rPr lang="en-US" sz="3600" dirty="0">
                          <a:effectLst/>
                          <a:latin typeface="Calibri" panose="020F0502020204030204" pitchFamily="34" charset="0"/>
                          <a:ea typeface="Arial" panose="020B0604020202020204" pitchFamily="34" charset="0"/>
                          <a:cs typeface="Calibri" panose="020F0502020204030204" pitchFamily="34" charset="0"/>
                        </a:rPr>
                        <a:t>Ethylene oxide (EtO) and 2-chloroethanol</a:t>
                      </a:r>
                    </a:p>
                  </a:txBody>
                  <a:tcPr marL="45720" marR="45720">
                    <a:solidFill>
                      <a:srgbClr val="F6BB3E">
                        <a:alpha val="26000"/>
                      </a:srgbClr>
                    </a:solidFill>
                  </a:tcPr>
                </a:tc>
                <a:tc>
                  <a:txBody>
                    <a:bodyPr/>
                    <a:lstStyle/>
                    <a:p>
                      <a:pPr marL="0" marR="0" algn="l">
                        <a:lnSpc>
                          <a:spcPct val="100000"/>
                        </a:lnSpc>
                        <a:spcBef>
                          <a:spcPts val="0"/>
                        </a:spcBef>
                        <a:spcAft>
                          <a:spcPts val="0"/>
                        </a:spcAft>
                      </a:pPr>
                      <a:r>
                        <a:rPr lang="en-US" sz="3600" dirty="0">
                          <a:effectLst/>
                          <a:latin typeface="Calibri" panose="020F0502020204030204" pitchFamily="34" charset="0"/>
                          <a:cs typeface="Calibri" panose="020F0502020204030204" pitchFamily="34" charset="0"/>
                        </a:rPr>
                        <a:t>Full evaluation (toxicological assessment and exposure assessment)</a:t>
                      </a:r>
                      <a:endParaRPr lang="en-US" sz="3600" dirty="0">
                        <a:effectLst/>
                        <a:latin typeface="Calibri" panose="020F0502020204030204" pitchFamily="34" charset="0"/>
                        <a:ea typeface="Arial" panose="020B0604020202020204" pitchFamily="34" charset="0"/>
                        <a:cs typeface="Calibri" panose="020F0502020204030204" pitchFamily="34" charset="0"/>
                      </a:endParaRPr>
                    </a:p>
                  </a:txBody>
                  <a:tcPr marL="45720" marR="45720">
                    <a:solidFill>
                      <a:srgbClr val="F6BB3E">
                        <a:alpha val="26000"/>
                      </a:srgbClr>
                    </a:solidFill>
                  </a:tcPr>
                </a:tc>
                <a:tc>
                  <a:txBody>
                    <a:bodyPr/>
                    <a:lstStyle/>
                    <a:p>
                      <a:pPr marL="0" marR="0" algn="l">
                        <a:lnSpc>
                          <a:spcPct val="100000"/>
                        </a:lnSpc>
                        <a:spcBef>
                          <a:spcPts val="0"/>
                        </a:spcBef>
                        <a:spcAft>
                          <a:spcPts val="0"/>
                        </a:spcAft>
                      </a:pPr>
                      <a:r>
                        <a:rPr lang="en-US" sz="3600" u="sng" dirty="0">
                          <a:effectLst/>
                          <a:highlight>
                            <a:srgbClr val="FFFF00"/>
                          </a:highlight>
                          <a:latin typeface="Calibri" panose="020F0502020204030204" pitchFamily="34" charset="0"/>
                          <a:ea typeface="Arial" panose="020B0604020202020204" pitchFamily="34" charset="0"/>
                          <a:cs typeface="Calibri" panose="020F0502020204030204" pitchFamily="34" charset="0"/>
                        </a:rPr>
                        <a:t>Indonesia</a:t>
                      </a:r>
                      <a:r>
                        <a:rPr lang="en-US" sz="3600" u="none" dirty="0">
                          <a:effectLst/>
                          <a:highlight>
                            <a:srgbClr val="FFFF00"/>
                          </a:highlight>
                          <a:latin typeface="Calibri" panose="020F0502020204030204" pitchFamily="34" charset="0"/>
                          <a:ea typeface="Arial" panose="020B0604020202020204" pitchFamily="34" charset="0"/>
                          <a:cs typeface="Calibri" panose="020F0502020204030204" pitchFamily="34" charset="0"/>
                        </a:rPr>
                        <a:t>: Occurrence data</a:t>
                      </a:r>
                    </a:p>
                    <a:p>
                      <a:pPr marL="0" marR="0" algn="l">
                        <a:lnSpc>
                          <a:spcPct val="100000"/>
                        </a:lnSpc>
                        <a:spcBef>
                          <a:spcPts val="0"/>
                        </a:spcBef>
                        <a:spcAft>
                          <a:spcPts val="0"/>
                        </a:spcAft>
                      </a:pPr>
                      <a:r>
                        <a:rPr lang="en-US" sz="3600" u="sng" dirty="0">
                          <a:effectLst/>
                          <a:highlight>
                            <a:srgbClr val="FFFF00"/>
                          </a:highlight>
                          <a:latin typeface="Calibri" panose="020F0502020204030204" pitchFamily="34" charset="0"/>
                          <a:ea typeface="Arial" panose="020B0604020202020204" pitchFamily="34" charset="0"/>
                          <a:cs typeface="Calibri" panose="020F0502020204030204" pitchFamily="34" charset="0"/>
                        </a:rPr>
                        <a:t>Thailand</a:t>
                      </a:r>
                      <a:r>
                        <a:rPr lang="en-US" sz="3600" u="none" dirty="0">
                          <a:effectLst/>
                          <a:highlight>
                            <a:srgbClr val="FFFF00"/>
                          </a:highlight>
                          <a:latin typeface="Calibri" panose="020F0502020204030204" pitchFamily="34" charset="0"/>
                          <a:ea typeface="Arial" panose="020B0604020202020204" pitchFamily="34" charset="0"/>
                          <a:cs typeface="Calibri" panose="020F0502020204030204" pitchFamily="34" charset="0"/>
                        </a:rPr>
                        <a:t>: Occurrence data</a:t>
                      </a:r>
                    </a:p>
                  </a:txBody>
                  <a:tcPr marL="45720" marR="45720">
                    <a:solidFill>
                      <a:srgbClr val="F6BB3E">
                        <a:alpha val="26000"/>
                      </a:srgbClr>
                    </a:solidFill>
                  </a:tcPr>
                </a:tc>
                <a:extLst>
                  <a:ext uri="{0D108BD9-81ED-4DB2-BD59-A6C34878D82A}">
                    <a16:rowId xmlns:a16="http://schemas.microsoft.com/office/drawing/2014/main" val="3976901423"/>
                  </a:ext>
                </a:extLst>
              </a:tr>
              <a:tr h="2712344">
                <a:tc>
                  <a:txBody>
                    <a:bodyPr/>
                    <a:lstStyle/>
                    <a:p>
                      <a:pPr marL="42545" marR="0" algn="l">
                        <a:lnSpc>
                          <a:spcPct val="100000"/>
                        </a:lnSpc>
                        <a:spcBef>
                          <a:spcPts val="300"/>
                        </a:spcBef>
                        <a:buNone/>
                      </a:pPr>
                      <a:r>
                        <a:rPr lang="en-US" sz="3600" spc="-10" dirty="0">
                          <a:effectLst/>
                          <a:latin typeface="Calibri" panose="020F0502020204030204" pitchFamily="34" charset="0"/>
                          <a:ea typeface="Calibri" panose="020F0502020204030204" pitchFamily="34" charset="0"/>
                          <a:cs typeface="Times New Roman" panose="02020603050405020304" pitchFamily="18" charset="0"/>
                        </a:rPr>
                        <a:t>Ochratoxin</a:t>
                      </a:r>
                      <a:r>
                        <a:rPr lang="en-US" sz="3600" spc="-20"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A</a:t>
                      </a:r>
                      <a:r>
                        <a:rPr lang="en-US" sz="3600" spc="-55"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20" dirty="0">
                          <a:effectLst/>
                          <a:latin typeface="Calibri" panose="020F0502020204030204" pitchFamily="34" charset="0"/>
                          <a:ea typeface="Calibri" panose="020F0502020204030204" pitchFamily="34" charset="0"/>
                          <a:cs typeface="Times New Roman" panose="02020603050405020304" pitchFamily="18" charset="0"/>
                        </a:rPr>
                        <a:t>(OTA)</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solidFill>
                      <a:srgbClr val="F6BB3E">
                        <a:alpha val="26000"/>
                      </a:srgbClr>
                    </a:solidFill>
                  </a:tcPr>
                </a:tc>
                <a:tc>
                  <a:txBody>
                    <a:bodyPr/>
                    <a:lstStyle/>
                    <a:p>
                      <a:pPr marL="42545" marR="46990" algn="l">
                        <a:lnSpc>
                          <a:spcPct val="100000"/>
                        </a:lnSpc>
                        <a:spcBef>
                          <a:spcPts val="300"/>
                        </a:spcBef>
                        <a:buNone/>
                      </a:pPr>
                      <a:r>
                        <a:rPr lang="en-US" sz="3600" spc="-10" dirty="0">
                          <a:effectLst/>
                          <a:latin typeface="Calibri" panose="020F0502020204030204" pitchFamily="34" charset="0"/>
                          <a:ea typeface="Calibri" panose="020F0502020204030204" pitchFamily="34" charset="0"/>
                          <a:cs typeface="Times New Roman" panose="02020603050405020304" pitchFamily="18" charset="0"/>
                        </a:rPr>
                        <a:t>Full</a:t>
                      </a:r>
                      <a:r>
                        <a:rPr lang="en-US" sz="3600" spc="-20"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evaluation (toxicological </a:t>
                      </a:r>
                      <a:r>
                        <a:rPr lang="en-US" sz="3600" dirty="0">
                          <a:effectLst/>
                          <a:latin typeface="Calibri" panose="020F0502020204030204" pitchFamily="34" charset="0"/>
                          <a:ea typeface="Calibri" panose="020F0502020204030204" pitchFamily="34" charset="0"/>
                          <a:cs typeface="Times New Roman" panose="02020603050405020304" pitchFamily="18" charset="0"/>
                        </a:rPr>
                        <a:t>assessment</a:t>
                      </a:r>
                      <a:r>
                        <a:rPr lang="en-US" sz="3600" spc="-3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and exposure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assessment)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solidFill>
                      <a:srgbClr val="F6BB3E">
                        <a:alpha val="26000"/>
                      </a:srgbClr>
                    </a:solidFill>
                  </a:tcPr>
                </a:tc>
                <a:tc>
                  <a:txBody>
                    <a:bodyPr/>
                    <a:lstStyle/>
                    <a:p>
                      <a:pPr marL="42545" marR="0" algn="l">
                        <a:lnSpc>
                          <a:spcPct val="100000"/>
                        </a:lnSpc>
                        <a:spcBef>
                          <a:spcPts val="300"/>
                        </a:spcBef>
                        <a:buNone/>
                      </a:pPr>
                      <a:r>
                        <a:rPr lang="en-US" sz="3600" u="sng" dirty="0">
                          <a:effectLst/>
                          <a:latin typeface="Calibri" panose="020F0502020204030204" pitchFamily="34" charset="0"/>
                          <a:ea typeface="Calibri" panose="020F0502020204030204" pitchFamily="34" charset="0"/>
                          <a:cs typeface="Times New Roman" panose="02020603050405020304" pitchFamily="18" charset="0"/>
                        </a:rPr>
                        <a:t>Türkiye</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r>
                        <a:rPr lang="en-US" sz="36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Occurrence</a:t>
                      </a:r>
                      <a:r>
                        <a:rPr lang="en-US" sz="3600" spc="-3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data</a:t>
                      </a:r>
                      <a:r>
                        <a:rPr lang="en-US" sz="3600" spc="-5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in</a:t>
                      </a:r>
                      <a:r>
                        <a:rPr lang="en-US" sz="3600" spc="-2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dried</a:t>
                      </a:r>
                      <a:r>
                        <a:rPr lang="en-US" sz="3600" spc="-20"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fruits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solidFill>
                      <a:srgbClr val="F6BB3E">
                        <a:alpha val="26000"/>
                      </a:srgbClr>
                    </a:solidFill>
                  </a:tcPr>
                </a:tc>
                <a:extLst>
                  <a:ext uri="{0D108BD9-81ED-4DB2-BD59-A6C34878D82A}">
                    <a16:rowId xmlns:a16="http://schemas.microsoft.com/office/drawing/2014/main" val="3642774691"/>
                  </a:ext>
                </a:extLst>
              </a:tr>
              <a:tr h="5300466">
                <a:tc>
                  <a:txBody>
                    <a:bodyPr/>
                    <a:lstStyle/>
                    <a:p>
                      <a:pPr marL="42545" marR="239395" algn="l">
                        <a:lnSpc>
                          <a:spcPct val="100000"/>
                        </a:lnSpc>
                        <a:spcBef>
                          <a:spcPts val="335"/>
                        </a:spcBef>
                        <a:buNone/>
                      </a:pPr>
                      <a:r>
                        <a:rPr lang="en-US" sz="3600" spc="-10" dirty="0">
                          <a:effectLst/>
                          <a:latin typeface="Calibri" panose="020F0502020204030204" pitchFamily="34" charset="0"/>
                          <a:ea typeface="Calibri" panose="020F0502020204030204" pitchFamily="34" charset="0"/>
                          <a:cs typeface="Times New Roman" panose="02020603050405020304" pitchFamily="18" charset="0"/>
                        </a:rPr>
                        <a:t>Cadmium</a:t>
                      </a:r>
                      <a:r>
                        <a:rPr lang="en-US" sz="3600" spc="-50"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and</a:t>
                      </a:r>
                      <a:r>
                        <a:rPr lang="en-US" sz="3600" spc="-45"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lead</a:t>
                      </a:r>
                      <a:r>
                        <a:rPr lang="en-US" sz="3600" spc="-45"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in </a:t>
                      </a:r>
                      <a:r>
                        <a:rPr lang="en-US" sz="3600" dirty="0">
                          <a:effectLst/>
                          <a:latin typeface="Calibri" panose="020F0502020204030204" pitchFamily="34" charset="0"/>
                          <a:ea typeface="Calibri" panose="020F0502020204030204" pitchFamily="34" charset="0"/>
                          <a:cs typeface="Times New Roman" panose="02020603050405020304" pitchFamily="18" charset="0"/>
                        </a:rPr>
                        <a:t>yerba</a:t>
                      </a:r>
                      <a:r>
                        <a:rPr lang="en-US" sz="3600" spc="-6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mate</a:t>
                      </a:r>
                    </a:p>
                  </a:txBody>
                  <a:tcPr marL="45720" marR="45720">
                    <a:solidFill>
                      <a:srgbClr val="F6BB3E">
                        <a:alpha val="26000"/>
                      </a:srgbClr>
                    </a:solidFill>
                  </a:tcPr>
                </a:tc>
                <a:tc>
                  <a:txBody>
                    <a:bodyPr/>
                    <a:lstStyle/>
                    <a:p>
                      <a:pPr marL="42545" marR="46990" algn="l">
                        <a:lnSpc>
                          <a:spcPct val="100000"/>
                        </a:lnSpc>
                        <a:spcBef>
                          <a:spcPts val="335"/>
                        </a:spcBef>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Impact</a:t>
                      </a:r>
                      <a:r>
                        <a:rPr lang="en-US" sz="3600" spc="-6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assessment</a:t>
                      </a:r>
                      <a:r>
                        <a:rPr lang="en-US" sz="3600" spc="-5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of</a:t>
                      </a:r>
                      <a:r>
                        <a:rPr lang="en-US" sz="3600" spc="-5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maximum </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levels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solidFill>
                      <a:srgbClr val="F6BB3E">
                        <a:alpha val="26000"/>
                      </a:srgbClr>
                    </a:solidFill>
                  </a:tcPr>
                </a:tc>
                <a:tc>
                  <a:txBody>
                    <a:bodyPr/>
                    <a:lstStyle/>
                    <a:p>
                      <a:pPr marL="42545" marR="54610" algn="l">
                        <a:lnSpc>
                          <a:spcPct val="100000"/>
                        </a:lnSpc>
                        <a:spcBef>
                          <a:spcPts val="335"/>
                        </a:spcBef>
                        <a:buNone/>
                      </a:pPr>
                      <a:r>
                        <a:rPr lang="en-US" sz="3600" u="sng" dirty="0">
                          <a:effectLst/>
                          <a:latin typeface="Calibri" panose="020F0502020204030204" pitchFamily="34" charset="0"/>
                          <a:ea typeface="Calibri" panose="020F0502020204030204" pitchFamily="34" charset="0"/>
                          <a:cs typeface="Times New Roman" panose="02020603050405020304" pitchFamily="18" charset="0"/>
                        </a:rPr>
                        <a:t>Brazil</a:t>
                      </a:r>
                      <a:r>
                        <a:rPr lang="en-US" sz="3600" dirty="0">
                          <a:effectLst/>
                          <a:latin typeface="Calibri" panose="020F0502020204030204" pitchFamily="34" charset="0"/>
                          <a:ea typeface="Calibri" panose="020F0502020204030204" pitchFamily="34" charset="0"/>
                          <a:cs typeface="Times New Roman" panose="02020603050405020304" pitchFamily="18" charset="0"/>
                        </a:rPr>
                        <a:t>: consumption</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data</a:t>
                      </a:r>
                      <a:r>
                        <a:rPr lang="en-US" sz="3600" spc="-2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for</a:t>
                      </a:r>
                      <a:r>
                        <a:rPr lang="en-US" sz="3600" spc="-4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yerba</a:t>
                      </a:r>
                      <a:r>
                        <a:rPr lang="en-US" sz="3600" spc="-3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mate</a:t>
                      </a:r>
                      <a:r>
                        <a:rPr lang="en-US" sz="3600" spc="-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and</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occurrence</a:t>
                      </a:r>
                      <a:r>
                        <a:rPr lang="en-US" sz="3600" spc="-1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data</a:t>
                      </a:r>
                      <a:r>
                        <a:rPr lang="en-US" sz="3600" spc="-3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on</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cadmium</a:t>
                      </a:r>
                      <a:r>
                        <a:rPr lang="en-US" sz="3600" spc="-3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and</a:t>
                      </a:r>
                      <a:r>
                        <a:rPr lang="en-US" sz="3600" spc="-1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lead.</a:t>
                      </a:r>
                    </a:p>
                    <a:p>
                      <a:pPr marL="42545" marR="54610" algn="l">
                        <a:lnSpc>
                          <a:spcPct val="100000"/>
                        </a:lnSpc>
                        <a:spcBef>
                          <a:spcPts val="335"/>
                        </a:spcBef>
                        <a:buNone/>
                      </a:pPr>
                      <a:r>
                        <a:rPr lang="en-US" sz="3600" u="sng" dirty="0">
                          <a:effectLst/>
                          <a:latin typeface="Calibri" panose="020F0502020204030204" pitchFamily="34" charset="0"/>
                          <a:ea typeface="Calibri" panose="020F0502020204030204" pitchFamily="34" charset="0"/>
                          <a:cs typeface="Times New Roman" panose="02020603050405020304" pitchFamily="18" charset="0"/>
                        </a:rPr>
                        <a:t>Paraguay</a:t>
                      </a:r>
                      <a:r>
                        <a:rPr lang="en-US" sz="3600" dirty="0">
                          <a:effectLst/>
                          <a:latin typeface="Calibri" panose="020F0502020204030204" pitchFamily="34" charset="0"/>
                          <a:ea typeface="Calibri" panose="020F0502020204030204" pitchFamily="34" charset="0"/>
                          <a:cs typeface="Times New Roman" panose="02020603050405020304" pitchFamily="18" charset="0"/>
                        </a:rPr>
                        <a:t>: occurrence data on cadmium and lead</a:t>
                      </a:r>
                    </a:p>
                    <a:p>
                      <a:pPr marL="42545" marR="0" algn="l">
                        <a:lnSpc>
                          <a:spcPct val="100000"/>
                        </a:lnSpc>
                        <a:spcBef>
                          <a:spcPts val="35"/>
                        </a:spcBef>
                        <a:buNone/>
                      </a:pPr>
                      <a:r>
                        <a:rPr lang="en-US" sz="3600" u="sng" dirty="0">
                          <a:effectLst/>
                          <a:latin typeface="Calibri" panose="020F0502020204030204" pitchFamily="34" charset="0"/>
                          <a:ea typeface="Calibri" panose="020F0502020204030204" pitchFamily="34" charset="0"/>
                          <a:cs typeface="Times New Roman" panose="02020603050405020304" pitchFamily="18" charset="0"/>
                        </a:rPr>
                        <a:t>Uruguay</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r>
                        <a:rPr lang="en-US" sz="3600" spc="-3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occurrence</a:t>
                      </a:r>
                      <a:r>
                        <a:rPr lang="en-US" sz="3600" spc="-4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data</a:t>
                      </a:r>
                      <a:r>
                        <a:rPr lang="en-US" sz="3600" spc="-5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on</a:t>
                      </a:r>
                      <a:r>
                        <a:rPr lang="en-US" sz="3600" spc="-40"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cadmium</a:t>
                      </a:r>
                      <a:r>
                        <a:rPr lang="en-US" sz="3600" spc="-55" dirty="0">
                          <a:effectLst/>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and</a:t>
                      </a:r>
                      <a:r>
                        <a:rPr lang="en-US" sz="3600" spc="-35" dirty="0">
                          <a:effectLst/>
                          <a:latin typeface="Calibri" panose="020F0502020204030204" pitchFamily="34" charset="0"/>
                          <a:ea typeface="Calibri" panose="020F0502020204030204" pitchFamily="34" charset="0"/>
                          <a:cs typeface="Times New Roman" panose="02020603050405020304" pitchFamily="18" charset="0"/>
                        </a:rPr>
                        <a:t> </a:t>
                      </a:r>
                      <a:r>
                        <a:rPr lang="en-US" sz="3600" spc="-20" dirty="0">
                          <a:effectLst/>
                          <a:latin typeface="Calibri" panose="020F0502020204030204" pitchFamily="34" charset="0"/>
                          <a:ea typeface="Calibri" panose="020F0502020204030204" pitchFamily="34" charset="0"/>
                          <a:cs typeface="Times New Roman" panose="02020603050405020304" pitchFamily="18" charset="0"/>
                        </a:rPr>
                        <a:t>lead</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solidFill>
                      <a:srgbClr val="F6BB3E">
                        <a:alpha val="26000"/>
                      </a:srgbClr>
                    </a:solidFill>
                  </a:tcPr>
                </a:tc>
                <a:extLst>
                  <a:ext uri="{0D108BD9-81ED-4DB2-BD59-A6C34878D82A}">
                    <a16:rowId xmlns:a16="http://schemas.microsoft.com/office/drawing/2014/main" val="1601915118"/>
                  </a:ext>
                </a:extLst>
              </a:tr>
            </a:tbl>
          </a:graphicData>
        </a:graphic>
      </p:graphicFrame>
    </p:spTree>
    <p:extLst>
      <p:ext uri="{BB962C8B-B14F-4D97-AF65-F5344CB8AC3E}">
        <p14:creationId xmlns:p14="http://schemas.microsoft.com/office/powerpoint/2010/main" val="102851037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658D-1705-97B2-0778-2C4ABC9253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C6ECDA7-6714-B217-71F1-30749D2B7A50}"/>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0AD43963-A617-4FEF-88A7-597196167620}"/>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Nominations from CL 2026/35-CF or Agenda Item 2</a:t>
            </a:r>
          </a:p>
        </p:txBody>
      </p:sp>
      <p:sp>
        <p:nvSpPr>
          <p:cNvPr id="3" name="Content Placeholder 4">
            <a:extLst>
              <a:ext uri="{FF2B5EF4-FFF2-40B4-BE49-F238E27FC236}">
                <a16:creationId xmlns:a16="http://schemas.microsoft.com/office/drawing/2014/main" id="{B023D08D-A9F1-8295-0313-93FF25B64B8B}"/>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D8947C6E-798A-C26D-E080-E9B99893E4C2}"/>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F5AB9240-0AFD-8C72-18C1-172F13F22F0E}"/>
              </a:ext>
            </a:extLst>
          </p:cNvPr>
          <p:cNvSpPr txBox="1">
            <a:spLocks/>
          </p:cNvSpPr>
          <p:nvPr/>
        </p:nvSpPr>
        <p:spPr>
          <a:xfrm>
            <a:off x="200387" y="2573956"/>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The following member countries/organizations proposed additions to the Priority List:</a:t>
            </a:r>
          </a:p>
          <a:p>
            <a:pPr lvl="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The Codex Committee on Fish and Fishery Products (CCFFP37) informed CCCF of the need to consider “including in the priority list for JECFA, safety evaluations for developing provisions for seaweed for heavy metals such as inorganic arsenic, cadmium, lead, and mercury, iodine; and marine biotoxins”  (CX/CF 26/19/2).  </a:t>
            </a:r>
          </a:p>
          <a:p>
            <a:pPr lvl="2">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Prior FAO expert meeting on </a:t>
            </a:r>
            <a:r>
              <a:rPr lang="en-US" dirty="0">
                <a:latin typeface="Bernina Sans Condensed"/>
                <a:cs typeface="Arial" panose="020B0604020202020204" pitchFamily="34" charset="0"/>
                <a:hlinkClick r:id="rId4"/>
              </a:rPr>
              <a:t>Food safety for seaweed – Current status and future perspectives</a:t>
            </a:r>
            <a:endParaRPr lang="en-US" dirty="0">
              <a:latin typeface="Bernina Sans Condensed"/>
              <a:cs typeface="Arial" panose="020B0604020202020204" pitchFamily="34" charset="0"/>
            </a:endParaRPr>
          </a:p>
          <a:p>
            <a:pPr lvl="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Thailand – Mineral Oil Aromatic Hydrocarbons (MOAH) </a:t>
            </a:r>
          </a:p>
          <a:p>
            <a:pPr lvl="1">
              <a:lnSpc>
                <a:spcPct val="100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USA  ̶  Patulin </a:t>
            </a:r>
          </a:p>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401681537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5E824-C770-5F13-D1C0-7FAAACE57678}"/>
              </a:ext>
            </a:extLst>
          </p:cNvPr>
          <p:cNvSpPr txBox="1"/>
          <p:nvPr/>
        </p:nvSpPr>
        <p:spPr>
          <a:xfrm>
            <a:off x="3346704" y="6321689"/>
            <a:ext cx="18123408"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pic>
        <p:nvPicPr>
          <p:cNvPr id="4" name="Picture 3">
            <a:extLst>
              <a:ext uri="{FF2B5EF4-FFF2-40B4-BE49-F238E27FC236}">
                <a16:creationId xmlns:a16="http://schemas.microsoft.com/office/drawing/2014/main" id="{B845C866-996D-D0E7-5281-38756D0D9393}"/>
              </a:ext>
            </a:extLst>
          </p:cNvPr>
          <p:cNvPicPr>
            <a:picLocks noChangeAspect="1"/>
          </p:cNvPicPr>
          <p:nvPr/>
        </p:nvPicPr>
        <p:blipFill>
          <a:blip r:embed="rId3"/>
          <a:stretch>
            <a:fillRect/>
          </a:stretch>
        </p:blipFill>
        <p:spPr>
          <a:xfrm>
            <a:off x="196441" y="13029432"/>
            <a:ext cx="9375022" cy="339096"/>
          </a:xfrm>
          <a:prstGeom prst="rect">
            <a:avLst/>
          </a:prstGeom>
        </p:spPr>
      </p:pic>
      <p:sp>
        <p:nvSpPr>
          <p:cNvPr id="5" name="TextBox 4">
            <a:extLst>
              <a:ext uri="{FF2B5EF4-FFF2-40B4-BE49-F238E27FC236}">
                <a16:creationId xmlns:a16="http://schemas.microsoft.com/office/drawing/2014/main" id="{95A67951-CFE8-E3CD-4D49-DC652955D9F3}"/>
              </a:ext>
            </a:extLst>
          </p:cNvPr>
          <p:cNvSpPr txBox="1"/>
          <p:nvPr/>
        </p:nvSpPr>
        <p:spPr>
          <a:xfrm>
            <a:off x="552041" y="12916852"/>
            <a:ext cx="11112261"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3000" b="1" dirty="0">
                <a:solidFill>
                  <a:srgbClr val="0070C0"/>
                </a:solidFill>
                <a:latin typeface="Bernina Sans Condensed" pitchFamily="50" charset="0"/>
              </a:rPr>
              <a:t>Codex Committee on Contaminants in Foods</a:t>
            </a:r>
            <a:endParaRPr kumimoji="0" lang="en-US" sz="3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2" name="TextBox 1">
            <a:extLst>
              <a:ext uri="{FF2B5EF4-FFF2-40B4-BE49-F238E27FC236}">
                <a16:creationId xmlns:a16="http://schemas.microsoft.com/office/drawing/2014/main" id="{D4286788-D929-B0BE-304E-4462F6AD2641}"/>
              </a:ext>
            </a:extLst>
          </p:cNvPr>
          <p:cNvSpPr txBox="1"/>
          <p:nvPr/>
        </p:nvSpPr>
        <p:spPr>
          <a:xfrm>
            <a:off x="4602021" y="5993394"/>
            <a:ext cx="14124561"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3600" dirty="0">
                <a:solidFill>
                  <a:schemeClr val="bg1"/>
                </a:solidFill>
              </a:rPr>
              <a:t>THANK YOU FOR YOUR ATTENTION</a:t>
            </a:r>
            <a:endParaRPr kumimoji="0" lang="en-US" sz="3600" b="0" i="0" u="none" strike="noStrike" cap="none" spc="0" normalizeH="0" baseline="0" dirty="0">
              <a:ln>
                <a:noFill/>
              </a:ln>
              <a:solidFill>
                <a:schemeClr val="bg1"/>
              </a:solidFill>
              <a:effectLst/>
              <a:uFillTx/>
              <a:latin typeface="+mn-lt"/>
              <a:ea typeface="+mn-ea"/>
              <a:cs typeface="+mn-cs"/>
              <a:sym typeface="Helvetica Neue"/>
            </a:endParaRPr>
          </a:p>
        </p:txBody>
      </p:sp>
      <p:sp>
        <p:nvSpPr>
          <p:cNvPr id="8" name="Content Placeholder 2">
            <a:extLst>
              <a:ext uri="{FF2B5EF4-FFF2-40B4-BE49-F238E27FC236}">
                <a16:creationId xmlns:a16="http://schemas.microsoft.com/office/drawing/2014/main" id="{B4FF9379-7DC2-A6FD-33F7-1A1BAE3F2A36}"/>
              </a:ext>
            </a:extLst>
          </p:cNvPr>
          <p:cNvSpPr txBox="1">
            <a:spLocks/>
          </p:cNvSpPr>
          <p:nvPr/>
        </p:nvSpPr>
        <p:spPr>
          <a:xfrm>
            <a:off x="16686213" y="3400912"/>
            <a:ext cx="7083425" cy="828292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marL="0" indent="0" algn="r" hangingPunct="1">
              <a:lnSpc>
                <a:spcPct val="100000"/>
              </a:lnSpc>
              <a:spcBef>
                <a:spcPts val="0"/>
              </a:spcBef>
              <a:buNone/>
            </a:pPr>
            <a:r>
              <a:rPr lang="en-US" sz="4000" dirty="0">
                <a:solidFill>
                  <a:schemeClr val="bg1"/>
                </a:solidFill>
                <a:latin typeface="Bernina Sans Condensed"/>
              </a:rPr>
              <a:t>Contact information:</a:t>
            </a:r>
          </a:p>
          <a:p>
            <a:pPr marL="0" indent="0" algn="r" hangingPunct="1">
              <a:lnSpc>
                <a:spcPct val="100000"/>
              </a:lnSpc>
              <a:spcBef>
                <a:spcPts val="0"/>
              </a:spcBef>
              <a:buNone/>
            </a:pPr>
            <a:r>
              <a:rPr lang="en-US" sz="4000" dirty="0">
                <a:solidFill>
                  <a:schemeClr val="bg1"/>
                </a:solidFill>
                <a:latin typeface="Bernina Sans Condensed"/>
              </a:rPr>
              <a:t>Lauren Robin, WG Chair</a:t>
            </a:r>
          </a:p>
          <a:p>
            <a:pPr marL="0" indent="0" algn="r" hangingPunct="1">
              <a:lnSpc>
                <a:spcPct val="100000"/>
              </a:lnSpc>
              <a:spcBef>
                <a:spcPts val="0"/>
              </a:spcBef>
              <a:buNone/>
            </a:pPr>
            <a:r>
              <a:rPr lang="en-US" sz="4000" dirty="0">
                <a:solidFill>
                  <a:schemeClr val="bg1"/>
                </a:solidFill>
                <a:latin typeface="Bernina Sans Condensed"/>
              </a:rPr>
              <a:t>lauren.robin@fda.hhs.gov </a:t>
            </a:r>
          </a:p>
          <a:p>
            <a:pPr marL="0" indent="0" algn="r" hangingPunct="1">
              <a:lnSpc>
                <a:spcPct val="100000"/>
              </a:lnSpc>
              <a:spcBef>
                <a:spcPts val="0"/>
              </a:spcBef>
              <a:buNone/>
            </a:pPr>
            <a:r>
              <a:rPr lang="en-US" sz="4000" dirty="0">
                <a:solidFill>
                  <a:schemeClr val="bg1"/>
                </a:solidFill>
                <a:latin typeface="Bernina Sans Condensed"/>
              </a:rPr>
              <a:t>Eileen Abt, WG Rapporteur Eileen.Abt@fda.hhs.gov</a:t>
            </a:r>
          </a:p>
          <a:p>
            <a:pPr hangingPunct="1"/>
            <a:endParaRPr 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2C187-76D7-9BB7-8C6E-A9D4EEAFB00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173501-60F6-F3E2-6FDB-4A32230760B4}"/>
              </a:ext>
            </a:extLst>
          </p:cNvPr>
          <p:cNvSpPr txBox="1"/>
          <p:nvPr/>
        </p:nvSpPr>
        <p:spPr>
          <a:xfrm>
            <a:off x="3193521" y="4317832"/>
            <a:ext cx="16578262" cy="92435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8000" b="0" i="0" u="none" strike="noStrike" cap="none" spc="0" normalizeH="0" baseline="0" dirty="0">
                <a:ln>
                  <a:noFill/>
                </a:ln>
                <a:solidFill>
                  <a:schemeClr val="bg1"/>
                </a:solidFill>
                <a:effectLst/>
                <a:uFillTx/>
                <a:latin typeface="Bernina Sans Condensed Exbold" panose="02000000000000000000" pitchFamily="50" charset="0"/>
                <a:sym typeface="Helvetica Neue"/>
              </a:rPr>
              <a:t>CCCF19</a:t>
            </a:r>
            <a:endParaRPr lang="en-US" sz="8000" dirty="0">
              <a:solidFill>
                <a:schemeClr val="bg1"/>
              </a:solidFill>
              <a:latin typeface="Bernina Sans Condensed Ex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endParaRPr lang="en-US" sz="2000" dirty="0">
              <a:solidFill>
                <a:schemeClr val="bg1"/>
              </a:solidFill>
              <a:latin typeface="Bernina Sans Condensed Ex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6000" dirty="0">
                <a:solidFill>
                  <a:schemeClr val="bg1"/>
                </a:solidFill>
                <a:latin typeface="Bernina Sans Condensed Sbold" panose="02000000000000000000" pitchFamily="50" charset="0"/>
              </a:rPr>
              <a:t>CODEX COMMITTEE ON CONTAMINANTS IN FOODS</a:t>
            </a:r>
          </a:p>
          <a:p>
            <a:pPr marL="0" marR="0" indent="0" algn="l" defTabSz="2438338" rtl="0" fontAlgn="auto" latinLnBrk="0" hangingPunct="0">
              <a:lnSpc>
                <a:spcPct val="100000"/>
              </a:lnSpc>
              <a:spcBef>
                <a:spcPts val="0"/>
              </a:spcBef>
              <a:spcAft>
                <a:spcPts val="0"/>
              </a:spcAft>
              <a:buClrTx/>
              <a:buSzTx/>
              <a:buFontTx/>
              <a:buNone/>
              <a:tabLst/>
            </a:pPr>
            <a:endParaRPr lang="en-US" sz="6000" dirty="0">
              <a:solidFill>
                <a:schemeClr val="bg1"/>
              </a:solidFill>
              <a:latin typeface="Bernina Sans Condensed S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endParaRPr lang="en-US" sz="4000" dirty="0">
              <a:solidFill>
                <a:schemeClr val="bg1"/>
              </a:solidFill>
              <a:latin typeface="Bernina Sans Condensed S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4000" dirty="0">
                <a:solidFill>
                  <a:schemeClr val="bg1"/>
                </a:solidFill>
                <a:latin typeface="Bernina Sans Condensed Sbold" panose="02000000000000000000" pitchFamily="50" charset="0"/>
              </a:rPr>
              <a:t>Agenda item 20: Follow-up work on the outcomes of JECFA evaluations and FAO/WHO expert consultations </a:t>
            </a:r>
          </a:p>
          <a:p>
            <a:pPr marL="0" marR="0" indent="0" algn="l" defTabSz="2438338" rtl="0" fontAlgn="auto" latinLnBrk="0" hangingPunct="0">
              <a:lnSpc>
                <a:spcPct val="100000"/>
              </a:lnSpc>
              <a:spcBef>
                <a:spcPts val="0"/>
              </a:spcBef>
              <a:spcAft>
                <a:spcPts val="0"/>
              </a:spcAft>
              <a:buClrTx/>
              <a:buSzTx/>
              <a:buFontTx/>
              <a:buNone/>
              <a:tabLst/>
            </a:pPr>
            <a:r>
              <a:rPr lang="en-US" sz="4000" i="1" dirty="0">
                <a:solidFill>
                  <a:schemeClr val="bg1"/>
                </a:solidFill>
                <a:latin typeface="Bernina Sans Condensed Sbold" panose="02000000000000000000" pitchFamily="50" charset="0"/>
              </a:rPr>
              <a:t>REP 25/CF18; CX/CF 26/19/3</a:t>
            </a:r>
          </a:p>
          <a:p>
            <a:pPr marL="0" marR="0" indent="0" algn="l" defTabSz="2438338" rtl="0" fontAlgn="auto" latinLnBrk="0" hangingPunct="0">
              <a:lnSpc>
                <a:spcPct val="100000"/>
              </a:lnSpc>
              <a:spcBef>
                <a:spcPts val="0"/>
              </a:spcBef>
              <a:spcAft>
                <a:spcPts val="0"/>
              </a:spcAft>
              <a:buClrTx/>
              <a:buSzTx/>
              <a:buFontTx/>
              <a:buNone/>
              <a:tabLst/>
            </a:pPr>
            <a:endParaRPr lang="en-US" sz="4000" dirty="0">
              <a:solidFill>
                <a:schemeClr val="bg1"/>
              </a:solidFill>
              <a:latin typeface="Bernina Sans Condensed S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4000" dirty="0">
                <a:solidFill>
                  <a:schemeClr val="bg1"/>
                </a:solidFill>
                <a:latin typeface="Bernina Sans Condensed Sbold" panose="02000000000000000000" pitchFamily="50" charset="0"/>
              </a:rPr>
              <a:t>Virtual Working Group, October 7, 2026</a:t>
            </a:r>
          </a:p>
          <a:p>
            <a:pPr marL="0" marR="0" indent="0" algn="l" defTabSz="2438338" rtl="0" fontAlgn="auto" latinLnBrk="0" hangingPunct="0">
              <a:lnSpc>
                <a:spcPct val="100000"/>
              </a:lnSpc>
              <a:spcBef>
                <a:spcPts val="0"/>
              </a:spcBef>
              <a:spcAft>
                <a:spcPts val="0"/>
              </a:spcAft>
              <a:buClrTx/>
              <a:buSzTx/>
              <a:buFontTx/>
              <a:buNone/>
              <a:tabLst/>
            </a:pPr>
            <a:r>
              <a:rPr lang="en-US" sz="4000" dirty="0">
                <a:solidFill>
                  <a:schemeClr val="bg1"/>
                </a:solidFill>
                <a:latin typeface="Bernina Sans Condensed Sbold" panose="02000000000000000000" pitchFamily="50" charset="0"/>
              </a:rPr>
              <a:t>USA, Chair</a:t>
            </a:r>
          </a:p>
          <a:p>
            <a:pPr marL="0" marR="0" indent="0" algn="l" defTabSz="2438338"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spTree>
    <p:extLst>
      <p:ext uri="{BB962C8B-B14F-4D97-AF65-F5344CB8AC3E}">
        <p14:creationId xmlns:p14="http://schemas.microsoft.com/office/powerpoint/2010/main" val="7588843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9D262-D298-8EA1-7BE6-1D559F6E0CB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B5638B-5CD1-60F7-4498-B55E767BC223}"/>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108A4E32-A068-F0C7-BD00-E581C64A6795}"/>
              </a:ext>
            </a:extLst>
          </p:cNvPr>
          <p:cNvSpPr txBox="1">
            <a:spLocks/>
          </p:cNvSpPr>
          <p:nvPr/>
        </p:nvSpPr>
        <p:spPr>
          <a:xfrm>
            <a:off x="1676400" y="2226540"/>
            <a:ext cx="21031200"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dirty="0">
                <a:solidFill>
                  <a:schemeClr val="accent1">
                    <a:lumMod val="50000"/>
                  </a:schemeClr>
                </a:solidFill>
              </a:rPr>
              <a:t>Agenda</a:t>
            </a:r>
          </a:p>
        </p:txBody>
      </p:sp>
      <p:sp>
        <p:nvSpPr>
          <p:cNvPr id="3" name="Content Placeholder 4">
            <a:extLst>
              <a:ext uri="{FF2B5EF4-FFF2-40B4-BE49-F238E27FC236}">
                <a16:creationId xmlns:a16="http://schemas.microsoft.com/office/drawing/2014/main" id="{5D2EF1D4-041A-2E82-C6EB-5CFEDE13072B}"/>
              </a:ext>
            </a:extLst>
          </p:cNvPr>
          <p:cNvSpPr txBox="1">
            <a:spLocks/>
          </p:cNvSpPr>
          <p:nvPr/>
        </p:nvSpPr>
        <p:spPr>
          <a:xfrm>
            <a:off x="626533" y="4116987"/>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a:lnSpc>
                <a:spcPct val="107000"/>
              </a:lnSpc>
              <a:spcBef>
                <a:spcPts val="600"/>
              </a:spcBef>
              <a:spcAft>
                <a:spcPts val="600"/>
              </a:spcAft>
              <a:buNone/>
            </a:pPr>
            <a:r>
              <a:rPr lang="en-US" u="sng" dirty="0">
                <a:latin typeface="Bernina Sans Condensed"/>
                <a:cs typeface="Arial" panose="020B0604020202020204" pitchFamily="34" charset="0"/>
              </a:rPr>
              <a:t>Charge</a:t>
            </a:r>
            <a:r>
              <a:rPr lang="en-US" dirty="0">
                <a:latin typeface="Bernina Sans Condensed"/>
                <a:cs typeface="Arial" panose="020B0604020202020204" pitchFamily="34" charset="0"/>
              </a:rPr>
              <a:t>: Review outcomes of JECFA evaluations and FAO/WHO expert consultations and consider interest in follow-up work by the Committee.</a:t>
            </a:r>
          </a:p>
          <a:p>
            <a:pPr marL="914400" indent="-457200">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Background from CCCF1</a:t>
            </a:r>
            <a:r>
              <a:rPr lang="en-US" dirty="0">
                <a:solidFill>
                  <a:schemeClr val="tx1"/>
                </a:solidFill>
                <a:latin typeface="Bernina Sans Condensed"/>
                <a:cs typeface="Arial" panose="020B0604020202020204" pitchFamily="34" charset="0"/>
              </a:rPr>
              <a:t>8 </a:t>
            </a:r>
            <a:r>
              <a:rPr lang="en-US" dirty="0">
                <a:latin typeface="Bernina Sans Condensed"/>
                <a:cs typeface="Arial" panose="020B0604020202020204" pitchFamily="34" charset="0"/>
              </a:rPr>
              <a:t>(2025)</a:t>
            </a:r>
          </a:p>
          <a:p>
            <a:pPr marL="914400" indent="-457200">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Updated summary tables of recent JECFA evaluations and FAO/WHO expert consultations </a:t>
            </a:r>
          </a:p>
          <a:p>
            <a:pPr marL="914400" indent="-457200">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Review of arsenic (JECFA101) and discussion</a:t>
            </a:r>
          </a:p>
          <a:p>
            <a:pPr marL="914400" indent="-457200">
              <a:lnSpc>
                <a:spcPct val="107000"/>
              </a:lnSpc>
              <a:spcBef>
                <a:spcPts val="600"/>
              </a:spcBef>
              <a:spcAft>
                <a:spcPts val="600"/>
              </a:spcAft>
              <a:buFont typeface="Arial" panose="020B0604020202020204" pitchFamily="34" charset="0"/>
              <a:buChar char="•"/>
            </a:pPr>
            <a:r>
              <a:rPr lang="en-US" dirty="0">
                <a:latin typeface="Bernina Sans Condensed"/>
                <a:cs typeface="Arial" panose="020B0604020202020204" pitchFamily="34" charset="0"/>
              </a:rPr>
              <a:t>Upcoming JECFA assessments</a:t>
            </a:r>
          </a:p>
          <a:p>
            <a:pPr hangingPunct="1"/>
            <a:endParaRPr lang="en-US" dirty="0"/>
          </a:p>
        </p:txBody>
      </p:sp>
    </p:spTree>
    <p:extLst>
      <p:ext uri="{BB962C8B-B14F-4D97-AF65-F5344CB8AC3E}">
        <p14:creationId xmlns:p14="http://schemas.microsoft.com/office/powerpoint/2010/main" val="363755136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D0724-138E-26B2-BFF3-0978807427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4227A85-611D-5B08-5348-01D962747EAE}"/>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D8DEFC2C-F49F-029A-B61C-8B85F78AAD6B}"/>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Summary from CCCF18</a:t>
            </a:r>
          </a:p>
        </p:txBody>
      </p:sp>
      <p:sp>
        <p:nvSpPr>
          <p:cNvPr id="3" name="Content Placeholder 4">
            <a:extLst>
              <a:ext uri="{FF2B5EF4-FFF2-40B4-BE49-F238E27FC236}">
                <a16:creationId xmlns:a16="http://schemas.microsoft.com/office/drawing/2014/main" id="{5EA1929F-5230-4088-4068-A611A2126461}"/>
              </a:ext>
            </a:extLst>
          </p:cNvPr>
          <p:cNvSpPr txBox="1">
            <a:spLocks/>
          </p:cNvSpPr>
          <p:nvPr/>
        </p:nvSpPr>
        <p:spPr>
          <a:xfrm>
            <a:off x="471704" y="2573956"/>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r>
              <a:rPr lang="en-US" sz="4400" dirty="0">
                <a:latin typeface="Bernina Sans Condensed"/>
                <a:cs typeface="Arial" panose="020B0604020202020204" pitchFamily="34" charset="0"/>
              </a:rPr>
              <a:t>The Virtual Working Group (VWG) p</a:t>
            </a:r>
            <a:r>
              <a:rPr lang="en-US" sz="4400" dirty="0">
                <a:latin typeface="Bernina Sans Condensed"/>
              </a:rPr>
              <a:t>resented summary tables of recent JECFA evaluations and FAO/WHO Expert Consultations and CCCF follow up, including discussion papers, Codes of Practice, and/or Maximum Levels. </a:t>
            </a:r>
          </a:p>
          <a:p>
            <a:pPr>
              <a:lnSpc>
                <a:spcPct val="100000"/>
              </a:lnSpc>
              <a:spcBef>
                <a:spcPts val="0"/>
              </a:spcBef>
              <a:buFont typeface="Arial" panose="020B0604020202020204" pitchFamily="34" charset="0"/>
              <a:buChar char="•"/>
            </a:pPr>
            <a:endParaRPr lang="en-US" sz="4400" dirty="0">
              <a:latin typeface="Bernina Sans Condensed"/>
            </a:endParaRPr>
          </a:p>
          <a:p>
            <a:pPr>
              <a:lnSpc>
                <a:spcPct val="100000"/>
              </a:lnSpc>
              <a:spcBef>
                <a:spcPts val="0"/>
              </a:spcBef>
              <a:buFont typeface="Arial" panose="020B0604020202020204" pitchFamily="34" charset="0"/>
              <a:buChar char="•"/>
            </a:pPr>
            <a:r>
              <a:rPr lang="en-US" sz="4400" dirty="0">
                <a:latin typeface="Bernina Sans Condensed"/>
              </a:rPr>
              <a:t>There had been follow up on:</a:t>
            </a:r>
          </a:p>
          <a:p>
            <a:pPr lvl="2">
              <a:lnSpc>
                <a:spcPct val="100000"/>
              </a:lnSpc>
              <a:spcBef>
                <a:spcPts val="0"/>
              </a:spcBef>
              <a:buFont typeface="Arial" panose="020B0604020202020204" pitchFamily="34" charset="0"/>
              <a:buChar char="•"/>
            </a:pPr>
            <a:r>
              <a:rPr lang="en-US" sz="4400" dirty="0">
                <a:latin typeface="Bernina Sans Condensed"/>
              </a:rPr>
              <a:t>JECFA91 evaluation on cadmium</a:t>
            </a:r>
          </a:p>
          <a:p>
            <a:pPr lvl="2">
              <a:lnSpc>
                <a:spcPct val="100000"/>
              </a:lnSpc>
              <a:spcBef>
                <a:spcPts val="0"/>
              </a:spcBef>
              <a:buFont typeface="Arial" panose="020B0604020202020204" pitchFamily="34" charset="0"/>
              <a:buChar char="•"/>
            </a:pPr>
            <a:r>
              <a:rPr lang="en-US" sz="4400" dirty="0">
                <a:latin typeface="Bernina Sans Condensed"/>
              </a:rPr>
              <a:t>JECFA80 evaluation on pyrrolizidine alkaloids</a:t>
            </a:r>
          </a:p>
          <a:p>
            <a:pPr lvl="2">
              <a:lnSpc>
                <a:spcPct val="100000"/>
              </a:lnSpc>
              <a:spcBef>
                <a:spcPts val="0"/>
              </a:spcBef>
              <a:buFont typeface="Arial" panose="020B0604020202020204" pitchFamily="34" charset="0"/>
              <a:buChar char="•"/>
            </a:pPr>
            <a:r>
              <a:rPr lang="en-US" sz="4400" dirty="0">
                <a:latin typeface="Bernina Sans Condensed"/>
              </a:rPr>
              <a:t>FAO/WHO Expert Consultations on risks and benefits of fish consumption and on tropane alkaloids</a:t>
            </a:r>
          </a:p>
          <a:p>
            <a:pPr lvl="2">
              <a:lnSpc>
                <a:spcPct val="100000"/>
              </a:lnSpc>
              <a:spcBef>
                <a:spcPts val="0"/>
              </a:spcBef>
              <a:buFont typeface="Arial" panose="020B0604020202020204" pitchFamily="34" charset="0"/>
              <a:buChar char="•"/>
            </a:pPr>
            <a:endParaRPr lang="en-US" sz="4400" dirty="0">
              <a:latin typeface="Bernina Sans Condensed"/>
            </a:endParaRPr>
          </a:p>
          <a:p>
            <a:pPr marL="609600" lvl="1">
              <a:lnSpc>
                <a:spcPct val="100000"/>
              </a:lnSpc>
              <a:spcBef>
                <a:spcPts val="0"/>
              </a:spcBef>
              <a:buFont typeface="Arial" panose="020B0604020202020204" pitchFamily="34" charset="0"/>
              <a:buChar char="•"/>
            </a:pPr>
            <a:r>
              <a:rPr lang="en-US" sz="4400" dirty="0">
                <a:latin typeface="Bernina Sans Condensed"/>
              </a:rPr>
              <a:t>No CCCF follow up had occurred on JECFA93 (2022) and JECFA90 (2020) evaluations on T-2, HT-2, and 4,15-diacetoxyscirpenol (DAS) or JECFA91 evaluation (2021) on ergot alkaloids. </a:t>
            </a:r>
          </a:p>
          <a:p>
            <a:pPr marL="1219200" lvl="2">
              <a:lnSpc>
                <a:spcPct val="100000"/>
              </a:lnSpc>
              <a:spcBef>
                <a:spcPts val="0"/>
              </a:spcBef>
              <a:buFont typeface="Arial" panose="020B0604020202020204" pitchFamily="34" charset="0"/>
              <a:buChar char="•"/>
            </a:pPr>
            <a:r>
              <a:rPr lang="en-US" sz="4400" dirty="0">
                <a:latin typeface="Bernina Sans Condensed"/>
              </a:rPr>
              <a:t>EU agreed to prepare a discussion paper on T-2, HT-2</a:t>
            </a:r>
            <a:r>
              <a:rPr lang="en-US" sz="4400">
                <a:latin typeface="Bernina Sans Condensed"/>
              </a:rPr>
              <a:t>, DAS, </a:t>
            </a:r>
            <a:r>
              <a:rPr lang="en-US" sz="4400" dirty="0">
                <a:latin typeface="Bernina Sans Condensed"/>
              </a:rPr>
              <a:t>and ergot alkaloids.</a:t>
            </a:r>
          </a:p>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Tree>
    <p:extLst>
      <p:ext uri="{BB962C8B-B14F-4D97-AF65-F5344CB8AC3E}">
        <p14:creationId xmlns:p14="http://schemas.microsoft.com/office/powerpoint/2010/main" val="337338201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B7FBA-A1A7-2466-59BF-21EC2EA222C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2DDE888-888C-E7BC-9284-F4CD24A0F459}"/>
              </a:ext>
            </a:extLst>
          </p:cNvPr>
          <p:cNvSpPr txBox="1"/>
          <p:nvPr/>
        </p:nvSpPr>
        <p:spPr>
          <a:xfrm>
            <a:off x="5193792" y="6786630"/>
            <a:ext cx="1455724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TEXT</a:t>
            </a:r>
          </a:p>
        </p:txBody>
      </p:sp>
      <p:pic>
        <p:nvPicPr>
          <p:cNvPr id="5" name="Picture 4">
            <a:extLst>
              <a:ext uri="{FF2B5EF4-FFF2-40B4-BE49-F238E27FC236}">
                <a16:creationId xmlns:a16="http://schemas.microsoft.com/office/drawing/2014/main" id="{6D63ABA4-31C2-FA69-9963-EDD96EF8E8C8}"/>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EA5838D0-F930-5051-647C-92DDA65DC554}"/>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sz="6600" dirty="0">
                <a:solidFill>
                  <a:schemeClr val="accent1">
                    <a:lumMod val="50000"/>
                  </a:schemeClr>
                </a:solidFill>
              </a:rPr>
              <a:t>Recent JECFA evaluations and CCCF follow up - UPDATE</a:t>
            </a:r>
          </a:p>
        </p:txBody>
      </p:sp>
      <p:sp>
        <p:nvSpPr>
          <p:cNvPr id="3" name="Content Placeholder 4">
            <a:extLst>
              <a:ext uri="{FF2B5EF4-FFF2-40B4-BE49-F238E27FC236}">
                <a16:creationId xmlns:a16="http://schemas.microsoft.com/office/drawing/2014/main" id="{73C9F723-9AC1-F8A2-87D6-91CB2EF42DAE}"/>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3E34DBAE-A442-ACDD-7FFE-0476C3634B1A}"/>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9C37D4D3-066B-F0A2-F69A-38FAF71CF0F2}"/>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9" name="TextBox 8">
            <a:extLst>
              <a:ext uri="{FF2B5EF4-FFF2-40B4-BE49-F238E27FC236}">
                <a16:creationId xmlns:a16="http://schemas.microsoft.com/office/drawing/2014/main" id="{1F893354-367A-2912-C98A-6C3123488D7F}"/>
              </a:ext>
            </a:extLst>
          </p:cNvPr>
          <p:cNvSpPr txBox="1"/>
          <p:nvPr/>
        </p:nvSpPr>
        <p:spPr>
          <a:xfrm>
            <a:off x="190405" y="11370374"/>
            <a:ext cx="11552664" cy="656590"/>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5E5E5E"/>
                </a:solidFill>
                <a:effectLst/>
                <a:uFillTx/>
                <a:latin typeface="+mj-lt"/>
                <a:ea typeface="+mn-ea"/>
                <a:cs typeface="+mn-cs"/>
                <a:sym typeface="Helvetica Neue"/>
              </a:rPr>
              <a:t>*</a:t>
            </a:r>
            <a:r>
              <a:rPr lang="en-US" sz="2800" dirty="0">
                <a:latin typeface="Calibri" panose="020F0502020204030204" pitchFamily="34" charset="0"/>
                <a:ea typeface="Calibri" panose="020F0502020204030204" pitchFamily="34" charset="0"/>
                <a:cs typeface="Calibri" panose="020F0502020204030204" pitchFamily="34" charset="0"/>
              </a:rPr>
              <a:t>A</a:t>
            </a:r>
            <a:r>
              <a:rPr kumimoji="0" lang="en-US" sz="2800" b="0" i="0" u="none" strike="noStrike" cap="none" spc="0" normalizeH="0" baseline="0" dirty="0">
                <a:ln>
                  <a:noFill/>
                </a:ln>
                <a:solidFill>
                  <a:srgbClr val="5E5E5E"/>
                </a:solidFill>
                <a:effectLst/>
                <a:uFillTx/>
                <a:latin typeface="Calibri" panose="020F0502020204030204" pitchFamily="34" charset="0"/>
                <a:ea typeface="Calibri" panose="020F0502020204030204" pitchFamily="34" charset="0"/>
                <a:cs typeface="Calibri" panose="020F0502020204030204" pitchFamily="34" charset="0"/>
                <a:sym typeface="Helvetica Neue"/>
              </a:rPr>
              <a:t>mended to remove arsenic and to reflect CL. 2026-35CF data availability.</a:t>
            </a:r>
          </a:p>
        </p:txBody>
      </p:sp>
      <p:graphicFrame>
        <p:nvGraphicFramePr>
          <p:cNvPr id="10" name="Table 9">
            <a:extLst>
              <a:ext uri="{FF2B5EF4-FFF2-40B4-BE49-F238E27FC236}">
                <a16:creationId xmlns:a16="http://schemas.microsoft.com/office/drawing/2014/main" id="{361FED6F-1281-7D68-F600-A9EF20F3B326}"/>
              </a:ext>
            </a:extLst>
          </p:cNvPr>
          <p:cNvGraphicFramePr>
            <a:graphicFrameLocks noGrp="1"/>
          </p:cNvGraphicFramePr>
          <p:nvPr>
            <p:extLst>
              <p:ext uri="{D42A27DB-BD31-4B8C-83A1-F6EECF244321}">
                <p14:modId xmlns:p14="http://schemas.microsoft.com/office/powerpoint/2010/main" val="84331911"/>
              </p:ext>
            </p:extLst>
          </p:nvPr>
        </p:nvGraphicFramePr>
        <p:xfrm>
          <a:off x="0" y="1890153"/>
          <a:ext cx="24384000" cy="11495106"/>
        </p:xfrm>
        <a:graphic>
          <a:graphicData uri="http://schemas.openxmlformats.org/drawingml/2006/table">
            <a:tbl>
              <a:tblPr firstRow="1" firstCol="1" bandRow="1">
                <a:tableStyleId>{5940675A-B579-460E-94D1-54222C63F5DA}</a:tableStyleId>
              </a:tblPr>
              <a:tblGrid>
                <a:gridCol w="3120364">
                  <a:extLst>
                    <a:ext uri="{9D8B030D-6E8A-4147-A177-3AD203B41FA5}">
                      <a16:colId xmlns:a16="http://schemas.microsoft.com/office/drawing/2014/main" val="4084320731"/>
                    </a:ext>
                  </a:extLst>
                </a:gridCol>
                <a:gridCol w="4509394">
                  <a:extLst>
                    <a:ext uri="{9D8B030D-6E8A-4147-A177-3AD203B41FA5}">
                      <a16:colId xmlns:a16="http://schemas.microsoft.com/office/drawing/2014/main" val="1392491641"/>
                    </a:ext>
                  </a:extLst>
                </a:gridCol>
                <a:gridCol w="4001313">
                  <a:extLst>
                    <a:ext uri="{9D8B030D-6E8A-4147-A177-3AD203B41FA5}">
                      <a16:colId xmlns:a16="http://schemas.microsoft.com/office/drawing/2014/main" val="206804763"/>
                    </a:ext>
                  </a:extLst>
                </a:gridCol>
                <a:gridCol w="3309718">
                  <a:extLst>
                    <a:ext uri="{9D8B030D-6E8A-4147-A177-3AD203B41FA5}">
                      <a16:colId xmlns:a16="http://schemas.microsoft.com/office/drawing/2014/main" val="2878646168"/>
                    </a:ext>
                  </a:extLst>
                </a:gridCol>
                <a:gridCol w="3252008">
                  <a:extLst>
                    <a:ext uri="{9D8B030D-6E8A-4147-A177-3AD203B41FA5}">
                      <a16:colId xmlns:a16="http://schemas.microsoft.com/office/drawing/2014/main" val="4157199581"/>
                    </a:ext>
                  </a:extLst>
                </a:gridCol>
                <a:gridCol w="3395305">
                  <a:extLst>
                    <a:ext uri="{9D8B030D-6E8A-4147-A177-3AD203B41FA5}">
                      <a16:colId xmlns:a16="http://schemas.microsoft.com/office/drawing/2014/main" val="3150022943"/>
                    </a:ext>
                  </a:extLst>
                </a:gridCol>
                <a:gridCol w="2795898">
                  <a:extLst>
                    <a:ext uri="{9D8B030D-6E8A-4147-A177-3AD203B41FA5}">
                      <a16:colId xmlns:a16="http://schemas.microsoft.com/office/drawing/2014/main" val="1178268524"/>
                    </a:ext>
                  </a:extLst>
                </a:gridCol>
              </a:tblGrid>
              <a:tr h="990493">
                <a:tc>
                  <a:txBody>
                    <a:bodyPr/>
                    <a:lstStyle/>
                    <a:p>
                      <a:pPr marL="0" marR="0">
                        <a:lnSpc>
                          <a:spcPct val="107000"/>
                        </a:lnSpc>
                        <a:spcBef>
                          <a:spcPts val="0"/>
                        </a:spcBef>
                        <a:spcAft>
                          <a:spcPts val="0"/>
                        </a:spcAft>
                      </a:pPr>
                      <a:r>
                        <a:rPr lang="en-US" sz="2800" b="1">
                          <a:effectLst/>
                        </a:rPr>
                        <a:t>JECFA Evaluation</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b="1">
                          <a:effectLst/>
                        </a:rPr>
                        <a:t>Publication </a:t>
                      </a:r>
                    </a:p>
                    <a:p>
                      <a:pPr marL="0" marR="0">
                        <a:lnSpc>
                          <a:spcPct val="107000"/>
                        </a:lnSpc>
                        <a:spcBef>
                          <a:spcPts val="0"/>
                        </a:spcBef>
                        <a:spcAft>
                          <a:spcPts val="0"/>
                        </a:spcAft>
                      </a:pPr>
                      <a:r>
                        <a:rPr lang="en-US" sz="2800" b="1">
                          <a:effectLst/>
                        </a:rPr>
                        <a:t>Date</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b="1" dirty="0">
                          <a:effectLst/>
                        </a:rPr>
                        <a:t>Contaminants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gridSpan="4">
                  <a:txBody>
                    <a:bodyPr/>
                    <a:lstStyle/>
                    <a:p>
                      <a:pPr marL="0" marR="0" algn="ctr">
                        <a:lnSpc>
                          <a:spcPct val="107000"/>
                        </a:lnSpc>
                        <a:spcBef>
                          <a:spcPts val="0"/>
                        </a:spcBef>
                        <a:spcAft>
                          <a:spcPts val="0"/>
                        </a:spcAft>
                      </a:pPr>
                      <a:r>
                        <a:rPr lang="en-US" sz="2800" b="1" dirty="0">
                          <a:effectLst/>
                        </a:rPr>
                        <a:t>CCCF Follow Up</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9581939"/>
                  </a:ext>
                </a:extLst>
              </a:tr>
              <a:tr h="990493">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a:effectLst/>
                        </a:rPr>
                        <a:t>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2800" b="1" dirty="0">
                          <a:effectLst/>
                        </a:rPr>
                        <a:t>Discussion</a:t>
                      </a:r>
                    </a:p>
                    <a:p>
                      <a:pPr marL="0" marR="0" algn="ctr">
                        <a:lnSpc>
                          <a:spcPct val="107000"/>
                        </a:lnSpc>
                        <a:spcBef>
                          <a:spcPts val="0"/>
                        </a:spcBef>
                        <a:spcAft>
                          <a:spcPts val="0"/>
                        </a:spcAft>
                      </a:pPr>
                      <a:r>
                        <a:rPr lang="en-US" sz="2800" b="1" dirty="0">
                          <a:effectLst/>
                        </a:rPr>
                        <a:t>Paper</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2800" b="1" dirty="0">
                          <a:effectLst/>
                        </a:rPr>
                        <a:t>CoP</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2800" b="1" dirty="0">
                          <a:effectLst/>
                        </a:rPr>
                        <a:t>MLs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Other</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626285436"/>
                  </a:ext>
                </a:extLst>
              </a:tr>
              <a:tr h="1873584">
                <a:tc>
                  <a:txBody>
                    <a:bodyPr/>
                    <a:lstStyle/>
                    <a:p>
                      <a:pPr marL="0" marR="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JECFA (101)</a:t>
                      </a: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JECFA 101: Summary (2025); Report (2026); Monograph (2026)</a:t>
                      </a: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Inorganic and organic arsenic</a:t>
                      </a: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978452219"/>
                  </a:ext>
                </a:extLst>
              </a:tr>
              <a:tr h="3016343">
                <a:tc>
                  <a:txBody>
                    <a:bodyPr/>
                    <a:lstStyle/>
                    <a:p>
                      <a:pPr marL="0" marR="0">
                        <a:lnSpc>
                          <a:spcPct val="107000"/>
                        </a:lnSpc>
                        <a:spcBef>
                          <a:spcPts val="0"/>
                        </a:spcBef>
                        <a:spcAft>
                          <a:spcPts val="0"/>
                        </a:spcAft>
                      </a:pPr>
                      <a:r>
                        <a:rPr lang="en-US" sz="2800" dirty="0">
                          <a:effectLst/>
                        </a:rPr>
                        <a:t>JECFA93 (2022); JECFA90 (2020)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JECFA93: Summary (2022); Report (2023); Monograph (2024)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584200" rtl="0" eaLnBrk="1" fontAlgn="auto" latinLnBrk="0" hangingPunct="1">
                        <a:lnSpc>
                          <a:spcPct val="107000"/>
                        </a:lnSpc>
                        <a:spcBef>
                          <a:spcPts val="0"/>
                        </a:spcBef>
                        <a:spcAft>
                          <a:spcPts val="0"/>
                        </a:spcAft>
                        <a:buClrTx/>
                        <a:buSzTx/>
                        <a:buFontTx/>
                        <a:buNone/>
                        <a:tabLst/>
                        <a:defRPr/>
                      </a:pPr>
                      <a:r>
                        <a:rPr lang="en-US" sz="2800" dirty="0">
                          <a:effectLst/>
                          <a:latin typeface="Calibri" panose="020F0502020204030204" pitchFamily="34" charset="0"/>
                          <a:ea typeface="Calibri" panose="020F0502020204030204" pitchFamily="34" charset="0"/>
                          <a:cs typeface="Times New Roman" panose="02020603050405020304" pitchFamily="18" charset="0"/>
                        </a:rPr>
                        <a:t>JECFA90: </a:t>
                      </a:r>
                      <a:r>
                        <a:rPr lang="en-US" sz="2800" dirty="0">
                          <a:effectLst/>
                        </a:rPr>
                        <a:t>Report (2020); Monograph (2023)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800" dirty="0">
                        <a:effectLst/>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T-2, HT-2 and 4,15-diacetoxyscirpenol (DAS)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rowSpan="2">
                  <a:txBody>
                    <a:bodyPr/>
                    <a:lstStyle/>
                    <a:p>
                      <a:pPr marL="0" marR="0">
                        <a:lnSpc>
                          <a:spcPct val="107000"/>
                        </a:lnSpc>
                        <a:spcBef>
                          <a:spcPts val="0"/>
                        </a:spcBef>
                        <a:spcAft>
                          <a:spcPts val="0"/>
                        </a:spcAft>
                      </a:pPr>
                      <a:r>
                        <a:rPr lang="en-US" sz="2800" dirty="0">
                          <a:effectLst/>
                        </a:rPr>
                        <a:t> </a:t>
                      </a:r>
                    </a:p>
                    <a:p>
                      <a:pPr marL="0" marR="0">
                        <a:lnSpc>
                          <a:spcPct val="107000"/>
                        </a:lnSpc>
                        <a:spcBef>
                          <a:spcPts val="0"/>
                        </a:spcBef>
                        <a:spcAft>
                          <a:spcPts val="0"/>
                        </a:spcAft>
                      </a:pPr>
                      <a:r>
                        <a:rPr lang="en-US" sz="2800" dirty="0">
                          <a:effectLst/>
                        </a:rPr>
                        <a:t>(</a:t>
                      </a:r>
                      <a:r>
                        <a:rPr lang="en-US" sz="2800" i="1" dirty="0">
                          <a:effectLst/>
                        </a:rPr>
                        <a:t>pending: CX/CF 26/19/13</a:t>
                      </a: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286804553"/>
                  </a:ext>
                </a:extLst>
              </a:tr>
              <a:tr h="1735684">
                <a:tc>
                  <a:txBody>
                    <a:bodyPr/>
                    <a:lstStyle/>
                    <a:p>
                      <a:pPr marL="0" marR="0">
                        <a:lnSpc>
                          <a:spcPct val="107000"/>
                        </a:lnSpc>
                        <a:spcBef>
                          <a:spcPts val="0"/>
                        </a:spcBef>
                        <a:spcAft>
                          <a:spcPts val="0"/>
                        </a:spcAft>
                      </a:pPr>
                      <a:r>
                        <a:rPr lang="en-US" sz="2800" dirty="0">
                          <a:effectLst/>
                        </a:rPr>
                        <a:t>JECFA91 (2021)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Summary (2021); Report (2022); Monograph (2023)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Ergot alkaloids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vMerge="1">
                  <a:txBody>
                    <a:bodyPr/>
                    <a:lstStyle/>
                    <a:p>
                      <a:endParaRPr dirty="0"/>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850147480"/>
                  </a:ext>
                </a:extLst>
              </a:tr>
              <a:tr h="1735684">
                <a:tc>
                  <a:txBody>
                    <a:bodyPr/>
                    <a:lstStyle/>
                    <a:p>
                      <a:pPr marL="0" marR="0">
                        <a:lnSpc>
                          <a:spcPct val="107000"/>
                        </a:lnSpc>
                        <a:spcBef>
                          <a:spcPts val="0"/>
                        </a:spcBef>
                        <a:spcAft>
                          <a:spcPts val="0"/>
                        </a:spcAft>
                      </a:pPr>
                      <a:r>
                        <a:rPr lang="en-US" sz="2800" dirty="0">
                          <a:effectLst/>
                        </a:rPr>
                        <a:t>JECFA91 (2021)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Summary (2021); Report (2022); Monograph (2023)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Cadmium (dietary exposure assessment)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solidFill>
                            <a:schemeClr val="tx1"/>
                          </a:solidFill>
                          <a:effectLst/>
                        </a:rPr>
                        <a:t> (in progress; CX/CF 26/19/5)</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 (complete; Cd in chocolate/cocoa)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028219065"/>
                  </a:ext>
                </a:extLst>
              </a:tr>
              <a:tr h="1152825">
                <a:tc>
                  <a:txBody>
                    <a:bodyPr/>
                    <a:lstStyle/>
                    <a:p>
                      <a:pPr marL="0" marR="0">
                        <a:lnSpc>
                          <a:spcPct val="107000"/>
                        </a:lnSpc>
                        <a:spcBef>
                          <a:spcPts val="0"/>
                        </a:spcBef>
                        <a:spcAft>
                          <a:spcPts val="0"/>
                        </a:spcAft>
                      </a:pPr>
                      <a:r>
                        <a:rPr lang="en-US" sz="2800">
                          <a:effectLst/>
                        </a:rPr>
                        <a:t>JECFA80 (2015)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a:effectLst/>
                        </a:rPr>
                        <a:t>Report (2016); Monograph (2020)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2800" dirty="0">
                          <a:effectLst/>
                        </a:rPr>
                        <a:t>Pyrrolizidine alkaloids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2800" dirty="0">
                          <a:solidFill>
                            <a:schemeClr val="tx1"/>
                          </a:solidFill>
                          <a:effectLst/>
                        </a:rPr>
                        <a:t>(in progress; CX/CF 26/19/8) </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230793694"/>
                  </a:ext>
                </a:extLst>
              </a:tr>
            </a:tbl>
          </a:graphicData>
        </a:graphic>
      </p:graphicFrame>
    </p:spTree>
    <p:extLst>
      <p:ext uri="{BB962C8B-B14F-4D97-AF65-F5344CB8AC3E}">
        <p14:creationId xmlns:p14="http://schemas.microsoft.com/office/powerpoint/2010/main" val="78338866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F3EDE-B139-0273-FE77-D64BC22CA1C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DD8DA79-4CFB-3AE3-DBD6-94F08DC8BA32}"/>
              </a:ext>
            </a:extLst>
          </p:cNvPr>
          <p:cNvSpPr txBox="1"/>
          <p:nvPr/>
        </p:nvSpPr>
        <p:spPr>
          <a:xfrm>
            <a:off x="5193792" y="6786630"/>
            <a:ext cx="1455724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TEXT</a:t>
            </a:r>
          </a:p>
        </p:txBody>
      </p:sp>
      <p:pic>
        <p:nvPicPr>
          <p:cNvPr id="5" name="Picture 4">
            <a:extLst>
              <a:ext uri="{FF2B5EF4-FFF2-40B4-BE49-F238E27FC236}">
                <a16:creationId xmlns:a16="http://schemas.microsoft.com/office/drawing/2014/main" id="{D963E2B8-1C14-FEDC-90FA-C03279402372}"/>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6ECD08B6-8F6E-90A4-E6F2-87B5CEF13B99}"/>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sz="6600" dirty="0">
                <a:solidFill>
                  <a:schemeClr val="accent1">
                    <a:lumMod val="50000"/>
                  </a:schemeClr>
                </a:solidFill>
              </a:rPr>
              <a:t>Recent FAO/WHO evaluations and CCCF follow up - UPDATE</a:t>
            </a:r>
          </a:p>
        </p:txBody>
      </p:sp>
      <p:sp>
        <p:nvSpPr>
          <p:cNvPr id="3" name="Content Placeholder 4">
            <a:extLst>
              <a:ext uri="{FF2B5EF4-FFF2-40B4-BE49-F238E27FC236}">
                <a16:creationId xmlns:a16="http://schemas.microsoft.com/office/drawing/2014/main" id="{D9D59A6A-2907-220B-C0E3-FFBEF327ACC3}"/>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p>
        </p:txBody>
      </p:sp>
      <p:sp>
        <p:nvSpPr>
          <p:cNvPr id="6" name="Content Placeholder 4">
            <a:extLst>
              <a:ext uri="{FF2B5EF4-FFF2-40B4-BE49-F238E27FC236}">
                <a16:creationId xmlns:a16="http://schemas.microsoft.com/office/drawing/2014/main" id="{0497CEE6-660F-16A1-598B-6431DFFFA250}"/>
              </a:ext>
            </a:extLst>
          </p:cNvPr>
          <p:cNvSpPr txBox="1">
            <a:spLocks/>
          </p:cNvSpPr>
          <p:nvPr/>
        </p:nvSpPr>
        <p:spPr>
          <a:xfrm>
            <a:off x="500063" y="2573956"/>
            <a:ext cx="23440592" cy="10227644"/>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3E3E0EC2-1390-27DA-5424-3F330C163A9F}"/>
              </a:ext>
            </a:extLst>
          </p:cNvPr>
          <p:cNvSpPr txBox="1">
            <a:spLocks/>
          </p:cNvSpPr>
          <p:nvPr/>
        </p:nvSpPr>
        <p:spPr>
          <a:xfrm>
            <a:off x="143669" y="2202872"/>
            <a:ext cx="23740268" cy="867848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0000"/>
              </a:lnSpc>
              <a:spcBef>
                <a:spcPts val="600"/>
              </a:spcBef>
              <a:spcAft>
                <a:spcPts val="600"/>
              </a:spcAft>
              <a:buFontTx/>
              <a:buNone/>
            </a:pPr>
            <a:endParaRPr lang="en-US" dirty="0">
              <a:highlight>
                <a:srgbClr val="00FFFF"/>
              </a:highlight>
            </a:endParaRPr>
          </a:p>
          <a:p>
            <a:pPr lvl="1" hangingPunct="1">
              <a:lnSpc>
                <a:spcPct val="100000"/>
              </a:lnSpc>
              <a:spcBef>
                <a:spcPts val="600"/>
              </a:spcBef>
              <a:spcAft>
                <a:spcPts val="600"/>
              </a:spcAft>
              <a:buFont typeface="Arial" panose="020B0604020202020204" pitchFamily="34" charset="0"/>
              <a:buChar char="•"/>
            </a:pPr>
            <a:endParaRPr lang="en-US" dirty="0">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endParaRPr lang="en-US" dirty="0"/>
          </a:p>
        </p:txBody>
      </p:sp>
      <p:sp>
        <p:nvSpPr>
          <p:cNvPr id="9" name="TextBox 8">
            <a:extLst>
              <a:ext uri="{FF2B5EF4-FFF2-40B4-BE49-F238E27FC236}">
                <a16:creationId xmlns:a16="http://schemas.microsoft.com/office/drawing/2014/main" id="{4E28FB53-C1C4-03B3-F418-FAA131149D81}"/>
              </a:ext>
            </a:extLst>
          </p:cNvPr>
          <p:cNvSpPr txBox="1"/>
          <p:nvPr/>
        </p:nvSpPr>
        <p:spPr>
          <a:xfrm>
            <a:off x="190405" y="11370374"/>
            <a:ext cx="11552664" cy="656590"/>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5E5E5E"/>
                </a:solidFill>
                <a:effectLst/>
                <a:uFillTx/>
                <a:latin typeface="+mj-lt"/>
                <a:ea typeface="+mn-ea"/>
                <a:cs typeface="+mn-cs"/>
                <a:sym typeface="Helvetica Neue"/>
              </a:rPr>
              <a:t>*</a:t>
            </a:r>
            <a:r>
              <a:rPr lang="en-US" sz="2800" dirty="0">
                <a:latin typeface="Calibri" panose="020F0502020204030204" pitchFamily="34" charset="0"/>
                <a:ea typeface="Calibri" panose="020F0502020204030204" pitchFamily="34" charset="0"/>
                <a:cs typeface="Calibri" panose="020F0502020204030204" pitchFamily="34" charset="0"/>
              </a:rPr>
              <a:t>A</a:t>
            </a:r>
            <a:r>
              <a:rPr kumimoji="0" lang="en-US" sz="2800" b="0" i="0" u="none" strike="noStrike" cap="none" spc="0" normalizeH="0" baseline="0" dirty="0">
                <a:ln>
                  <a:noFill/>
                </a:ln>
                <a:solidFill>
                  <a:srgbClr val="5E5E5E"/>
                </a:solidFill>
                <a:effectLst/>
                <a:uFillTx/>
                <a:latin typeface="Calibri" panose="020F0502020204030204" pitchFamily="34" charset="0"/>
                <a:ea typeface="Calibri" panose="020F0502020204030204" pitchFamily="34" charset="0"/>
                <a:cs typeface="Calibri" panose="020F0502020204030204" pitchFamily="34" charset="0"/>
                <a:sym typeface="Helvetica Neue"/>
              </a:rPr>
              <a:t>mended to remove arsenic and to reflect CL. 2026-35CF data availability.</a:t>
            </a:r>
          </a:p>
        </p:txBody>
      </p:sp>
      <p:graphicFrame>
        <p:nvGraphicFramePr>
          <p:cNvPr id="8" name="Table 7">
            <a:extLst>
              <a:ext uri="{FF2B5EF4-FFF2-40B4-BE49-F238E27FC236}">
                <a16:creationId xmlns:a16="http://schemas.microsoft.com/office/drawing/2014/main" id="{E71FBA6C-627F-DE98-5B1E-574260AA4DB9}"/>
              </a:ext>
            </a:extLst>
          </p:cNvPr>
          <p:cNvGraphicFramePr>
            <a:graphicFrameLocks noGrp="1"/>
          </p:cNvGraphicFramePr>
          <p:nvPr>
            <p:extLst>
              <p:ext uri="{D42A27DB-BD31-4B8C-83A1-F6EECF244321}">
                <p14:modId xmlns:p14="http://schemas.microsoft.com/office/powerpoint/2010/main" val="3558184280"/>
              </p:ext>
            </p:extLst>
          </p:nvPr>
        </p:nvGraphicFramePr>
        <p:xfrm>
          <a:off x="0" y="2373549"/>
          <a:ext cx="24384000" cy="10992254"/>
        </p:xfrm>
        <a:graphic>
          <a:graphicData uri="http://schemas.openxmlformats.org/drawingml/2006/table">
            <a:tbl>
              <a:tblPr firstRow="1" firstCol="1" bandRow="1">
                <a:tableStyleId>{5940675A-B579-460E-94D1-54222C63F5DA}</a:tableStyleId>
              </a:tblPr>
              <a:tblGrid>
                <a:gridCol w="3442305">
                  <a:extLst>
                    <a:ext uri="{9D8B030D-6E8A-4147-A177-3AD203B41FA5}">
                      <a16:colId xmlns:a16="http://schemas.microsoft.com/office/drawing/2014/main" val="3537871519"/>
                    </a:ext>
                  </a:extLst>
                </a:gridCol>
                <a:gridCol w="3238404">
                  <a:extLst>
                    <a:ext uri="{9D8B030D-6E8A-4147-A177-3AD203B41FA5}">
                      <a16:colId xmlns:a16="http://schemas.microsoft.com/office/drawing/2014/main" val="3114836033"/>
                    </a:ext>
                  </a:extLst>
                </a:gridCol>
                <a:gridCol w="3670197">
                  <a:extLst>
                    <a:ext uri="{9D8B030D-6E8A-4147-A177-3AD203B41FA5}">
                      <a16:colId xmlns:a16="http://schemas.microsoft.com/office/drawing/2014/main" val="3442930327"/>
                    </a:ext>
                  </a:extLst>
                </a:gridCol>
                <a:gridCol w="4101981">
                  <a:extLst>
                    <a:ext uri="{9D8B030D-6E8A-4147-A177-3AD203B41FA5}">
                      <a16:colId xmlns:a16="http://schemas.microsoft.com/office/drawing/2014/main" val="1582673359"/>
                    </a:ext>
                  </a:extLst>
                </a:gridCol>
                <a:gridCol w="3016066">
                  <a:extLst>
                    <a:ext uri="{9D8B030D-6E8A-4147-A177-3AD203B41FA5}">
                      <a16:colId xmlns:a16="http://schemas.microsoft.com/office/drawing/2014/main" val="37027585"/>
                    </a:ext>
                  </a:extLst>
                </a:gridCol>
                <a:gridCol w="2025547">
                  <a:extLst>
                    <a:ext uri="{9D8B030D-6E8A-4147-A177-3AD203B41FA5}">
                      <a16:colId xmlns:a16="http://schemas.microsoft.com/office/drawing/2014/main" val="4170226768"/>
                    </a:ext>
                  </a:extLst>
                </a:gridCol>
                <a:gridCol w="4889500">
                  <a:extLst>
                    <a:ext uri="{9D8B030D-6E8A-4147-A177-3AD203B41FA5}">
                      <a16:colId xmlns:a16="http://schemas.microsoft.com/office/drawing/2014/main" val="307258004"/>
                    </a:ext>
                  </a:extLst>
                </a:gridCol>
              </a:tblGrid>
              <a:tr h="1840553">
                <a:tc>
                  <a:txBody>
                    <a:bodyPr/>
                    <a:lstStyle/>
                    <a:p>
                      <a:pPr marL="0" marR="0" algn="ctr">
                        <a:lnSpc>
                          <a:spcPct val="107000"/>
                        </a:lnSpc>
                        <a:spcBef>
                          <a:spcPts val="0"/>
                        </a:spcBef>
                        <a:spcAft>
                          <a:spcPts val="0"/>
                        </a:spcAft>
                      </a:pPr>
                      <a:r>
                        <a:rPr lang="en-US" sz="3200" b="1" dirty="0">
                          <a:effectLst/>
                        </a:rPr>
                        <a:t>FAO/WHO Expert Consultations</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Publication</a:t>
                      </a:r>
                    </a:p>
                    <a:p>
                      <a:pPr marL="0" marR="0" algn="ctr">
                        <a:lnSpc>
                          <a:spcPct val="107000"/>
                        </a:lnSpc>
                        <a:spcBef>
                          <a:spcPts val="0"/>
                        </a:spcBef>
                        <a:spcAft>
                          <a:spcPts val="0"/>
                        </a:spcAft>
                      </a:pPr>
                      <a:r>
                        <a:rPr lang="en-US" sz="3200" b="1" dirty="0">
                          <a:effectLst/>
                        </a:rPr>
                        <a:t>Date</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Contaminants</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gridSpan="4">
                  <a:txBody>
                    <a:bodyPr/>
                    <a:lstStyle/>
                    <a:p>
                      <a:pPr marL="0" marR="0" algn="ctr">
                        <a:lnSpc>
                          <a:spcPct val="107000"/>
                        </a:lnSpc>
                        <a:spcBef>
                          <a:spcPts val="0"/>
                        </a:spcBef>
                        <a:spcAft>
                          <a:spcPts val="0"/>
                        </a:spcAft>
                      </a:pPr>
                      <a:r>
                        <a:rPr lang="en-US" sz="3200" b="1" dirty="0">
                          <a:effectLst/>
                        </a:rPr>
                        <a:t>CCCF Follow Up</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6094458"/>
                  </a:ext>
                </a:extLst>
              </a:tr>
              <a:tr h="1840553">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Discussion</a:t>
                      </a:r>
                    </a:p>
                    <a:p>
                      <a:pPr marL="0" marR="0" algn="ctr">
                        <a:lnSpc>
                          <a:spcPct val="107000"/>
                        </a:lnSpc>
                        <a:spcBef>
                          <a:spcPts val="0"/>
                        </a:spcBef>
                        <a:spcAft>
                          <a:spcPts val="0"/>
                        </a:spcAft>
                      </a:pPr>
                      <a:r>
                        <a:rPr lang="en-US" sz="3200" b="1" dirty="0">
                          <a:effectLst/>
                        </a:rPr>
                        <a:t>Paper</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CoP</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MLs</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ctr">
                        <a:lnSpc>
                          <a:spcPct val="107000"/>
                        </a:lnSpc>
                        <a:spcBef>
                          <a:spcPts val="0"/>
                        </a:spcBef>
                        <a:spcAft>
                          <a:spcPts val="0"/>
                        </a:spcAft>
                      </a:pPr>
                      <a:r>
                        <a:rPr lang="en-US" sz="3200" b="1" dirty="0">
                          <a:effectLst/>
                        </a:rPr>
                        <a:t>Other</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448863840"/>
                  </a:ext>
                </a:extLst>
              </a:tr>
              <a:tr h="4663838">
                <a:tc>
                  <a:txBody>
                    <a:bodyPr/>
                    <a:lstStyle/>
                    <a:p>
                      <a:pPr marL="0" marR="0">
                        <a:lnSpc>
                          <a:spcPct val="107000"/>
                        </a:lnSpc>
                        <a:spcBef>
                          <a:spcPts val="0"/>
                        </a:spcBef>
                        <a:spcAft>
                          <a:spcPts val="0"/>
                        </a:spcAft>
                      </a:pPr>
                      <a:r>
                        <a:rPr lang="en-US" sz="3200" dirty="0">
                          <a:effectLst/>
                        </a:rPr>
                        <a:t>FAO/WHO Expert Meeting (2023)</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2024</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Risks and benefits of fish consumption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gn="l">
                        <a:lnSpc>
                          <a:spcPct val="107000"/>
                        </a:lnSpc>
                        <a:spcBef>
                          <a:spcPts val="0"/>
                        </a:spcBef>
                        <a:spcAft>
                          <a:spcPts val="0"/>
                        </a:spcAft>
                      </a:pPr>
                      <a:r>
                        <a:rPr lang="en-US" sz="3200" dirty="0">
                          <a:effectLst/>
                        </a:rPr>
                        <a:t>Guidance document (CX/CF 25/18/15) addresses recommendations on data collection. In the future, a new WG on details of data collection may be appropriate.</a:t>
                      </a:r>
                    </a:p>
                  </a:txBody>
                  <a:tcPr marL="68580" marR="68580" marT="0" marB="0">
                    <a:solidFill>
                      <a:schemeClr val="accent4">
                        <a:lumMod val="20000"/>
                        <a:lumOff val="80000"/>
                      </a:schemeClr>
                    </a:solidFill>
                  </a:tcPr>
                </a:tc>
                <a:extLst>
                  <a:ext uri="{0D108BD9-81ED-4DB2-BD59-A6C34878D82A}">
                    <a16:rowId xmlns:a16="http://schemas.microsoft.com/office/drawing/2014/main" val="501484011"/>
                  </a:ext>
                </a:extLst>
              </a:tr>
              <a:tr h="2647310">
                <a:tc>
                  <a:txBody>
                    <a:bodyPr/>
                    <a:lstStyle/>
                    <a:p>
                      <a:pPr marL="0" marR="0">
                        <a:lnSpc>
                          <a:spcPct val="107000"/>
                        </a:lnSpc>
                        <a:spcBef>
                          <a:spcPts val="0"/>
                        </a:spcBef>
                        <a:spcAft>
                          <a:spcPts val="0"/>
                        </a:spcAft>
                      </a:pPr>
                      <a:r>
                        <a:rPr lang="en-US" sz="3200">
                          <a:effectLst/>
                        </a:rPr>
                        <a:t>FAO/WHO Expert Meeting (2020)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a:effectLst/>
                        </a:rPr>
                        <a:t>2020 </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a:effectLst/>
                        </a:rPr>
                        <a:t>Tropane alkaloids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solidFill>
                            <a:schemeClr val="tx1"/>
                          </a:solidFill>
                          <a:effectLst/>
                        </a:rPr>
                        <a:t>(CX/CF 26/19/6)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091587124"/>
                  </a:ext>
                </a:extLst>
              </a:tr>
            </a:tbl>
          </a:graphicData>
        </a:graphic>
      </p:graphicFrame>
    </p:spTree>
    <p:extLst>
      <p:ext uri="{BB962C8B-B14F-4D97-AF65-F5344CB8AC3E}">
        <p14:creationId xmlns:p14="http://schemas.microsoft.com/office/powerpoint/2010/main" val="309246784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A5E88-0E20-755F-D1FC-78076B26B2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233B93-4C5D-3F1B-604D-340169B47338}"/>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7E84DAA4-7B95-BC2A-34B0-59A71620843E}"/>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JECFA101 (Arsenic)</a:t>
            </a:r>
          </a:p>
        </p:txBody>
      </p:sp>
      <p:sp>
        <p:nvSpPr>
          <p:cNvPr id="3" name="Content Placeholder 4">
            <a:extLst>
              <a:ext uri="{FF2B5EF4-FFF2-40B4-BE49-F238E27FC236}">
                <a16:creationId xmlns:a16="http://schemas.microsoft.com/office/drawing/2014/main" id="{CEADA2AE-6CCB-9D9C-3353-8B586DDD4091}"/>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
        <p:nvSpPr>
          <p:cNvPr id="6" name="Content Placeholder 4">
            <a:extLst>
              <a:ext uri="{FF2B5EF4-FFF2-40B4-BE49-F238E27FC236}">
                <a16:creationId xmlns:a16="http://schemas.microsoft.com/office/drawing/2014/main" id="{CAF90EBB-104D-0C44-1849-F7A330932CAC}"/>
              </a:ext>
            </a:extLst>
          </p:cNvPr>
          <p:cNvSpPr txBox="1">
            <a:spLocks/>
          </p:cNvSpPr>
          <p:nvPr/>
        </p:nvSpPr>
        <p:spPr>
          <a:xfrm>
            <a:off x="626533" y="2853927"/>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0"/>
              </a:spcBef>
              <a:buFont typeface="Arial" panose="020B0604020202020204" pitchFamily="34" charset="0"/>
              <a:buChar char="•"/>
            </a:pPr>
            <a:r>
              <a:rPr lang="en-US" sz="6000" dirty="0">
                <a:latin typeface="Bernina Sans Condensed"/>
                <a:cs typeface="Arial" panose="020B0604020202020204" pitchFamily="34" charset="0"/>
              </a:rPr>
              <a:t>JECFA101, October 2025 </a:t>
            </a:r>
          </a:p>
          <a:p>
            <a:pPr hangingPunct="1">
              <a:lnSpc>
                <a:spcPct val="100000"/>
              </a:lnSpc>
              <a:spcBef>
                <a:spcPts val="0"/>
              </a:spcBef>
              <a:buFont typeface="Arial" panose="020B0604020202020204" pitchFamily="34" charset="0"/>
              <a:buChar char="•"/>
            </a:pPr>
            <a:r>
              <a:rPr lang="en-US" sz="6000" dirty="0">
                <a:latin typeface="Bernina Sans Condensed"/>
                <a:cs typeface="Arial" panose="020B0604020202020204" pitchFamily="34" charset="0"/>
              </a:rPr>
              <a:t>Available reports:</a:t>
            </a:r>
          </a:p>
          <a:p>
            <a:pPr lvl="2" hangingPunct="1">
              <a:lnSpc>
                <a:spcPct val="100000"/>
              </a:lnSpc>
              <a:spcBef>
                <a:spcPts val="0"/>
              </a:spcBef>
              <a:buFont typeface="Wingdings" panose="05000000000000000000" pitchFamily="2" charset="2"/>
              <a:buChar char="Ø"/>
            </a:pPr>
            <a:r>
              <a:rPr lang="en-US" sz="6000" dirty="0">
                <a:latin typeface="Bernina Sans Condensed"/>
                <a:cs typeface="Arial" panose="020B0604020202020204" pitchFamily="34" charset="0"/>
                <a:hlinkClick r:id="rId4"/>
              </a:rPr>
              <a:t>Summary and conclusions </a:t>
            </a:r>
            <a:endParaRPr lang="en-US" sz="6000" dirty="0">
              <a:latin typeface="Bernina Sans Condensed"/>
              <a:cs typeface="Arial" panose="020B0604020202020204" pitchFamily="34" charset="0"/>
            </a:endParaRPr>
          </a:p>
          <a:p>
            <a:pPr lvl="2" hangingPunct="1">
              <a:lnSpc>
                <a:spcPct val="100000"/>
              </a:lnSpc>
              <a:spcBef>
                <a:spcPts val="0"/>
              </a:spcBef>
              <a:buFont typeface="Wingdings" panose="05000000000000000000" pitchFamily="2" charset="2"/>
              <a:buChar char="Ø"/>
            </a:pPr>
            <a:r>
              <a:rPr lang="en-US" sz="6000" dirty="0">
                <a:latin typeface="Bernina Sans Condensed"/>
                <a:cs typeface="Arial" panose="020B0604020202020204" pitchFamily="34" charset="0"/>
                <a:hlinkClick r:id="rId5"/>
              </a:rPr>
              <a:t>WHO Technical Report Series No. 1061</a:t>
            </a:r>
            <a:r>
              <a:rPr lang="en-US" sz="6000" dirty="0">
                <a:latin typeface="Bernina Sans Condensed"/>
                <a:cs typeface="Arial" panose="020B0604020202020204" pitchFamily="34" charset="0"/>
              </a:rPr>
              <a:t> (main conclusions: points of departure, exposure estimates)</a:t>
            </a:r>
          </a:p>
          <a:p>
            <a:pPr lvl="2" hangingPunct="1">
              <a:lnSpc>
                <a:spcPct val="100000"/>
              </a:lnSpc>
              <a:spcBef>
                <a:spcPts val="0"/>
              </a:spcBef>
              <a:buFont typeface="Wingdings" panose="05000000000000000000" pitchFamily="2" charset="2"/>
              <a:buChar char="Ø"/>
            </a:pPr>
            <a:r>
              <a:rPr lang="en-US" sz="6000" dirty="0">
                <a:latin typeface="Bernina Sans Condensed"/>
                <a:cs typeface="Arial" panose="020B0604020202020204" pitchFamily="34" charset="0"/>
                <a:hlinkClick r:id="rId6"/>
              </a:rPr>
              <a:t>WHO Food Additives Series No. 92 </a:t>
            </a:r>
            <a:r>
              <a:rPr lang="en-US" sz="6000" dirty="0">
                <a:latin typeface="Bernina Sans Condensed"/>
                <a:cs typeface="Arial" panose="020B0604020202020204" pitchFamily="34" charset="0"/>
              </a:rPr>
              <a:t>(toxicological and dietary exposure monographs)</a:t>
            </a:r>
          </a:p>
          <a:p>
            <a:pPr marL="0" indent="0" hangingPunct="1">
              <a:lnSpc>
                <a:spcPct val="100000"/>
              </a:lnSpc>
              <a:spcBef>
                <a:spcPts val="0"/>
              </a:spcBef>
              <a:buFontTx/>
              <a:buNone/>
            </a:pPr>
            <a:endParaRPr lang="en-US" sz="6000"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297619674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14DC3-4B04-6B92-04D7-2BE8B7F7D87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8D8994-8871-C719-3F6D-57CB4C49EA88}"/>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65871D20-3A0F-E9AF-E467-CF3AE5003351}"/>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JECFA101 (Arsenic) - Conclusions</a:t>
            </a:r>
          </a:p>
        </p:txBody>
      </p:sp>
      <p:sp>
        <p:nvSpPr>
          <p:cNvPr id="3" name="Content Placeholder 4">
            <a:extLst>
              <a:ext uri="{FF2B5EF4-FFF2-40B4-BE49-F238E27FC236}">
                <a16:creationId xmlns:a16="http://schemas.microsoft.com/office/drawing/2014/main" id="{14B54FBC-DE46-1E5D-A9C7-17EE4A853AB9}"/>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
        <p:nvSpPr>
          <p:cNvPr id="6" name="Content Placeholder 4">
            <a:extLst>
              <a:ext uri="{FF2B5EF4-FFF2-40B4-BE49-F238E27FC236}">
                <a16:creationId xmlns:a16="http://schemas.microsoft.com/office/drawing/2014/main" id="{91C18960-D444-157F-AC07-3ABD6623C1CD}"/>
              </a:ext>
            </a:extLst>
          </p:cNvPr>
          <p:cNvSpPr txBox="1">
            <a:spLocks/>
          </p:cNvSpPr>
          <p:nvPr/>
        </p:nvSpPr>
        <p:spPr>
          <a:xfrm>
            <a:off x="626533" y="2853927"/>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sz="6000"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90682547-FBAB-AE31-98D8-2BB0D2FEFCFD}"/>
              </a:ext>
            </a:extLst>
          </p:cNvPr>
          <p:cNvSpPr txBox="1">
            <a:spLocks/>
          </p:cNvSpPr>
          <p:nvPr/>
        </p:nvSpPr>
        <p:spPr>
          <a:xfrm>
            <a:off x="316876" y="1685171"/>
            <a:ext cx="23750250" cy="10345658"/>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r>
              <a:rPr lang="en-US" sz="4200" u="sng" dirty="0">
                <a:latin typeface="Bernina Sans Condensed"/>
                <a:cs typeface="Arial" panose="020B0604020202020204" pitchFamily="34" charset="0"/>
              </a:rPr>
              <a:t>Inorganic arsenic</a:t>
            </a:r>
            <a:r>
              <a:rPr lang="en-US" sz="4200" dirty="0">
                <a:latin typeface="Bernina Sans Condensed"/>
                <a:cs typeface="Arial" panose="020B0604020202020204" pitchFamily="34" charset="0"/>
              </a:rPr>
              <a:t>:</a:t>
            </a:r>
          </a:p>
          <a:p>
            <a:pPr hangingPunct="1">
              <a:lnSpc>
                <a:spcPct val="100000"/>
              </a:lnSpc>
              <a:spcBef>
                <a:spcPts val="0"/>
              </a:spcBef>
              <a:buFont typeface="Arial" panose="020B0604020202020204" pitchFamily="34" charset="0"/>
              <a:buChar char="•"/>
            </a:pPr>
            <a:r>
              <a:rPr lang="en-US" sz="4200" dirty="0">
                <a:latin typeface="Bernina Sans Condensed"/>
                <a:cs typeface="Arial" panose="020B0604020202020204" pitchFamily="34" charset="0"/>
              </a:rPr>
              <a:t>Conclusions from JECFA72(2011) that </a:t>
            </a:r>
            <a:r>
              <a:rPr lang="en-US" sz="4200" dirty="0" err="1">
                <a:latin typeface="Bernina Sans Condensed"/>
                <a:cs typeface="Arial" panose="020B0604020202020204" pitchFamily="34" charset="0"/>
              </a:rPr>
              <a:t>iAs</a:t>
            </a:r>
            <a:r>
              <a:rPr lang="en-US" sz="4200" dirty="0">
                <a:latin typeface="Bernina Sans Condensed"/>
                <a:cs typeface="Arial" panose="020B0604020202020204" pitchFamily="34" charset="0"/>
              </a:rPr>
              <a:t> causes cancer (lung, bladder, and skin) remain and evidence base has been strengthened.</a:t>
            </a:r>
          </a:p>
          <a:p>
            <a:pPr hangingPunct="1">
              <a:lnSpc>
                <a:spcPct val="100000"/>
              </a:lnSpc>
              <a:spcBef>
                <a:spcPts val="0"/>
              </a:spcBef>
              <a:buFont typeface="Arial" panose="020B0604020202020204" pitchFamily="34" charset="0"/>
              <a:buChar char="•"/>
            </a:pPr>
            <a:r>
              <a:rPr lang="en-US" sz="4200" dirty="0">
                <a:latin typeface="Bernina Sans Condensed"/>
                <a:cs typeface="Arial" panose="020B0604020202020204" pitchFamily="34" charset="0"/>
              </a:rPr>
              <a:t>Several new studies strengthened evidence base for association between As and ischemic heart disease (IHD).</a:t>
            </a:r>
          </a:p>
          <a:p>
            <a:pPr hangingPunct="1">
              <a:lnSpc>
                <a:spcPct val="100000"/>
              </a:lnSpc>
              <a:spcBef>
                <a:spcPts val="0"/>
              </a:spcBef>
              <a:buFont typeface="Arial" panose="020B0604020202020204" pitchFamily="34" charset="0"/>
              <a:buChar char="•"/>
            </a:pPr>
            <a:r>
              <a:rPr lang="en-US" sz="4200" dirty="0">
                <a:latin typeface="Bernina Sans Condensed"/>
                <a:cs typeface="Arial" panose="020B0604020202020204" pitchFamily="34" charset="0"/>
              </a:rPr>
              <a:t>A lower bound of the benchmark dose (BMDL</a:t>
            </a:r>
            <a:r>
              <a:rPr lang="en-US" sz="4200" baseline="-25000" dirty="0">
                <a:latin typeface="Bernina Sans Condensed"/>
                <a:cs typeface="Arial" panose="020B0604020202020204" pitchFamily="34" charset="0"/>
              </a:rPr>
              <a:t>0.5</a:t>
            </a:r>
            <a:r>
              <a:rPr lang="en-US" sz="4200" dirty="0">
                <a:latin typeface="Bernina Sans Condensed"/>
                <a:cs typeface="Arial" panose="020B0604020202020204" pitchFamily="34" charset="0"/>
              </a:rPr>
              <a:t>) of 0.3 µg/kg </a:t>
            </a:r>
            <a:r>
              <a:rPr lang="en-US" sz="4200" dirty="0" err="1">
                <a:latin typeface="Bernina Sans Condensed"/>
                <a:cs typeface="Arial" panose="020B0604020202020204" pitchFamily="34" charset="0"/>
              </a:rPr>
              <a:t>bw</a:t>
            </a:r>
            <a:r>
              <a:rPr lang="en-US" sz="4200" dirty="0">
                <a:latin typeface="Bernina Sans Condensed"/>
                <a:cs typeface="Arial" panose="020B0604020202020204" pitchFamily="34" charset="0"/>
              </a:rPr>
              <a:t>/day for IHD was selected as the point of departure (POD) based on dose-response modeling of three key human studies.</a:t>
            </a:r>
          </a:p>
          <a:p>
            <a:pPr lvl="2" hangingPunct="1">
              <a:lnSpc>
                <a:spcPct val="100000"/>
              </a:lnSpc>
              <a:spcBef>
                <a:spcPts val="0"/>
              </a:spcBef>
              <a:buFont typeface="Arial" panose="020B0604020202020204" pitchFamily="34" charset="0"/>
              <a:buChar char="•"/>
            </a:pPr>
            <a:r>
              <a:rPr lang="en-US" sz="4200" dirty="0">
                <a:latin typeface="Bernina Sans Condensed"/>
                <a:cs typeface="Arial" panose="020B0604020202020204" pitchFamily="34" charset="0"/>
              </a:rPr>
              <a:t>This POD provides a comparable level of protection for cancer at a benchmark response (BMR) of less than 0.1% increase and for IHD at a BMR of 0.5%. </a:t>
            </a:r>
          </a:p>
          <a:p>
            <a:pPr lvl="2" hangingPunct="1">
              <a:lnSpc>
                <a:spcPct val="100000"/>
              </a:lnSpc>
              <a:spcBef>
                <a:spcPts val="0"/>
              </a:spcBef>
              <a:buFont typeface="Arial" panose="020B0604020202020204" pitchFamily="34" charset="0"/>
              <a:buChar char="•"/>
            </a:pPr>
            <a:r>
              <a:rPr lang="en-US" sz="4200" dirty="0">
                <a:latin typeface="Bernina Sans Condensed"/>
                <a:cs typeface="Arial" panose="020B0604020202020204" pitchFamily="34" charset="0"/>
              </a:rPr>
              <a:t>This POD is expected to be protective for neurodevelopmental outcomes.</a:t>
            </a:r>
          </a:p>
          <a:p>
            <a:pPr hangingPunct="1">
              <a:lnSpc>
                <a:spcPct val="100000"/>
              </a:lnSpc>
              <a:spcBef>
                <a:spcPts val="0"/>
              </a:spcBef>
              <a:buFont typeface="Arial" panose="020B0604020202020204" pitchFamily="34" charset="0"/>
              <a:buChar char="•"/>
            </a:pPr>
            <a:r>
              <a:rPr lang="en-US" sz="4200" dirty="0">
                <a:latin typeface="Bernina Sans Condensed"/>
                <a:cs typeface="Arial" panose="020B0604020202020204" pitchFamily="34" charset="0"/>
              </a:rPr>
              <a:t>In areas where </a:t>
            </a:r>
            <a:r>
              <a:rPr lang="en-US" sz="4200" dirty="0" err="1">
                <a:latin typeface="Bernina Sans Condensed"/>
                <a:cs typeface="Arial" panose="020B0604020202020204" pitchFamily="34" charset="0"/>
              </a:rPr>
              <a:t>iAs</a:t>
            </a:r>
            <a:r>
              <a:rPr lang="en-US" sz="4200" dirty="0">
                <a:latin typeface="Bernina Sans Condensed"/>
                <a:cs typeface="Arial" panose="020B0604020202020204" pitchFamily="34" charset="0"/>
              </a:rPr>
              <a:t> contamination in drinking water is low (&lt;10 </a:t>
            </a:r>
            <a:r>
              <a:rPr lang="en-US" sz="4200" dirty="0">
                <a:latin typeface="Aptos" panose="020B0004020202020204" pitchFamily="34" charset="0"/>
                <a:cs typeface="Arial" panose="020B0604020202020204" pitchFamily="34" charset="0"/>
              </a:rPr>
              <a:t>µg/L total As), there is a potential for human health concerns in children and adults (excluding high seaweed consumers) as mean dietary exposures ranged from 0.05 to 0.8 µg/kg </a:t>
            </a:r>
            <a:r>
              <a:rPr lang="en-US" sz="4200" dirty="0" err="1">
                <a:latin typeface="Aptos" panose="020B0004020202020204" pitchFamily="34" charset="0"/>
                <a:cs typeface="Arial" panose="020B0604020202020204" pitchFamily="34" charset="0"/>
              </a:rPr>
              <a:t>bw</a:t>
            </a:r>
            <a:r>
              <a:rPr lang="en-US" sz="4200" dirty="0">
                <a:latin typeface="Aptos" panose="020B0004020202020204" pitchFamily="34" charset="0"/>
                <a:cs typeface="Arial" panose="020B0604020202020204" pitchFamily="34" charset="0"/>
              </a:rPr>
              <a:t>/day.</a:t>
            </a:r>
          </a:p>
          <a:p>
            <a:pPr lvl="1" hangingPunct="1">
              <a:lnSpc>
                <a:spcPct val="100000"/>
              </a:lnSpc>
              <a:spcBef>
                <a:spcPts val="0"/>
              </a:spcBef>
              <a:buFont typeface="Arial" panose="020B0604020202020204" pitchFamily="34" charset="0"/>
              <a:buChar char="•"/>
            </a:pPr>
            <a:r>
              <a:rPr lang="en-US" sz="4200" dirty="0">
                <a:latin typeface="Aptos" panose="020B0004020202020204" pitchFamily="34" charset="0"/>
                <a:cs typeface="Arial" panose="020B0604020202020204" pitchFamily="34" charset="0"/>
              </a:rPr>
              <a:t>For high seaweed consumers, mean dietary exposures ranged from 0.2 to 3.8 µg/kg </a:t>
            </a:r>
            <a:r>
              <a:rPr lang="en-US" sz="4200" dirty="0" err="1">
                <a:latin typeface="Aptos" panose="020B0004020202020204" pitchFamily="34" charset="0"/>
                <a:cs typeface="Arial" panose="020B0604020202020204" pitchFamily="34" charset="0"/>
              </a:rPr>
              <a:t>bw</a:t>
            </a:r>
            <a:r>
              <a:rPr lang="en-US" sz="4200" dirty="0">
                <a:latin typeface="Aptos" panose="020B0004020202020204" pitchFamily="34" charset="0"/>
                <a:cs typeface="Arial" panose="020B0604020202020204" pitchFamily="34" charset="0"/>
              </a:rPr>
              <a:t>/day. </a:t>
            </a:r>
          </a:p>
          <a:p>
            <a:pPr marL="628650" lvl="1" indent="-571500" hangingPunct="1">
              <a:lnSpc>
                <a:spcPct val="100000"/>
              </a:lnSpc>
              <a:spcBef>
                <a:spcPts val="0"/>
              </a:spcBef>
              <a:buFont typeface="Arial" panose="020B0604020202020204" pitchFamily="34" charset="0"/>
              <a:buChar char="•"/>
            </a:pPr>
            <a:r>
              <a:rPr lang="en-US" sz="4200" dirty="0">
                <a:latin typeface="Aptos" panose="020B0004020202020204" pitchFamily="34" charset="0"/>
                <a:cs typeface="Arial" panose="020B0604020202020204" pitchFamily="34" charset="0"/>
              </a:rPr>
              <a:t>In areas where </a:t>
            </a:r>
            <a:r>
              <a:rPr lang="en-US" sz="4200" dirty="0" err="1">
                <a:latin typeface="Aptos" panose="020B0004020202020204" pitchFamily="34" charset="0"/>
                <a:cs typeface="Arial" panose="020B0604020202020204" pitchFamily="34" charset="0"/>
              </a:rPr>
              <a:t>iAs</a:t>
            </a:r>
            <a:r>
              <a:rPr lang="en-US" sz="4200" dirty="0">
                <a:latin typeface="Aptos" panose="020B0004020202020204" pitchFamily="34" charset="0"/>
                <a:cs typeface="Arial" panose="020B0604020202020204" pitchFamily="34" charset="0"/>
              </a:rPr>
              <a:t> in drinking water is contaminated (&gt;10 µg/L total As), there are known human health concerns.</a:t>
            </a:r>
            <a:r>
              <a:rPr lang="en-US" sz="4200" dirty="0">
                <a:latin typeface="Bernina Sans Condensed"/>
                <a:cs typeface="Arial" panose="020B0604020202020204" pitchFamily="34" charset="0"/>
              </a:rPr>
              <a:t> </a:t>
            </a:r>
          </a:p>
          <a:p>
            <a:pPr lvl="1" hangingPunct="1">
              <a:lnSpc>
                <a:spcPct val="100000"/>
              </a:lnSpc>
              <a:spcBef>
                <a:spcPts val="0"/>
              </a:spcBef>
              <a:buFont typeface="Wingdings" panose="05000000000000000000" pitchFamily="2" charset="2"/>
              <a:buChar char="Ø"/>
            </a:pPr>
            <a:endParaRPr lang="en-US" sz="4200"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sz="4200"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sz="4200" dirty="0">
              <a:latin typeface="Bernina Sans Condensed"/>
              <a:cs typeface="Arial" panose="020B0604020202020204" pitchFamily="34" charset="0"/>
            </a:endParaRPr>
          </a:p>
          <a:p>
            <a:pPr hangingPunct="1"/>
            <a:endParaRPr lang="en-US" sz="4200" dirty="0"/>
          </a:p>
        </p:txBody>
      </p:sp>
    </p:spTree>
    <p:extLst>
      <p:ext uri="{BB962C8B-B14F-4D97-AF65-F5344CB8AC3E}">
        <p14:creationId xmlns:p14="http://schemas.microsoft.com/office/powerpoint/2010/main" val="152813951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00BE5-A5B5-4FA5-B5A4-740B88D90A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20CFDA0-3B55-9EFA-3D3B-50BCC7B14F1E}"/>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21CB602A-0023-7992-84A3-205854C3B93A}"/>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JECFA101 (Arsenic) – Selected JECFA Recommendations</a:t>
            </a:r>
          </a:p>
        </p:txBody>
      </p:sp>
      <p:sp>
        <p:nvSpPr>
          <p:cNvPr id="3" name="Content Placeholder 4">
            <a:extLst>
              <a:ext uri="{FF2B5EF4-FFF2-40B4-BE49-F238E27FC236}">
                <a16:creationId xmlns:a16="http://schemas.microsoft.com/office/drawing/2014/main" id="{F8E32357-F3E4-868C-3A51-81C6A1F58000}"/>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
        <p:nvSpPr>
          <p:cNvPr id="6" name="Content Placeholder 4">
            <a:extLst>
              <a:ext uri="{FF2B5EF4-FFF2-40B4-BE49-F238E27FC236}">
                <a16:creationId xmlns:a16="http://schemas.microsoft.com/office/drawing/2014/main" id="{6D54565F-9854-4505-FDE7-4E920BB7E953}"/>
              </a:ext>
            </a:extLst>
          </p:cNvPr>
          <p:cNvSpPr txBox="1">
            <a:spLocks/>
          </p:cNvSpPr>
          <p:nvPr/>
        </p:nvSpPr>
        <p:spPr>
          <a:xfrm>
            <a:off x="626533" y="2853927"/>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sz="6000"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8" name="Content Placeholder 4">
            <a:extLst>
              <a:ext uri="{FF2B5EF4-FFF2-40B4-BE49-F238E27FC236}">
                <a16:creationId xmlns:a16="http://schemas.microsoft.com/office/drawing/2014/main" id="{291A3DCC-D9A9-FDB0-1A17-A49677184460}"/>
              </a:ext>
            </a:extLst>
          </p:cNvPr>
          <p:cNvSpPr txBox="1">
            <a:spLocks/>
          </p:cNvSpPr>
          <p:nvPr/>
        </p:nvSpPr>
        <p:spPr>
          <a:xfrm>
            <a:off x="626533" y="1570469"/>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National and regional authorities should consider risk management action for </a:t>
            </a:r>
            <a:r>
              <a:rPr lang="en-US" dirty="0" err="1">
                <a:latin typeface="Bernina Sans Condensed"/>
                <a:cs typeface="Arial" panose="020B0604020202020204" pitchFamily="34" charset="0"/>
              </a:rPr>
              <a:t>iAs</a:t>
            </a:r>
            <a:r>
              <a:rPr lang="en-US" dirty="0">
                <a:latin typeface="Bernina Sans Condensed"/>
                <a:cs typeface="Arial" panose="020B0604020202020204" pitchFamily="34" charset="0"/>
              </a:rPr>
              <a:t>. </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Additional toxicological and exposure data should be generated for DMA</a:t>
            </a:r>
            <a:r>
              <a:rPr lang="en-US" baseline="30000" dirty="0">
                <a:latin typeface="Bernina Sans Condensed"/>
                <a:cs typeface="Arial" panose="020B0604020202020204" pitchFamily="34" charset="0"/>
              </a:rPr>
              <a:t>III</a:t>
            </a:r>
            <a:r>
              <a:rPr lang="en-US" dirty="0">
                <a:latin typeface="Bernina Sans Condensed"/>
                <a:cs typeface="Arial" panose="020B0604020202020204" pitchFamily="34" charset="0"/>
              </a:rPr>
              <a:t> and MMA</a:t>
            </a:r>
            <a:r>
              <a:rPr lang="en-US" baseline="30000" dirty="0">
                <a:latin typeface="Bernina Sans Condensed"/>
                <a:cs typeface="Arial" panose="020B0604020202020204" pitchFamily="34" charset="0"/>
              </a:rPr>
              <a:t>III </a:t>
            </a:r>
            <a:r>
              <a:rPr lang="en-US" dirty="0">
                <a:latin typeface="Bernina Sans Condensed"/>
                <a:cs typeface="Arial" panose="020B0604020202020204" pitchFamily="34" charset="0"/>
              </a:rPr>
              <a:t>with methods that can distinguish DMA and MMA oxidation states.</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Exposure data for MMA should be generated for the whole diet, not just seafood.</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Analytical method development is needed for methods that can extract and distinguish complex </a:t>
            </a:r>
            <a:r>
              <a:rPr lang="en-US" dirty="0" err="1">
                <a:latin typeface="Bernina Sans Condensed"/>
                <a:cs typeface="Arial" panose="020B0604020202020204" pitchFamily="34" charset="0"/>
              </a:rPr>
              <a:t>organoarsenic</a:t>
            </a:r>
            <a:r>
              <a:rPr lang="en-US" dirty="0">
                <a:latin typeface="Bernina Sans Condensed"/>
                <a:cs typeface="Arial" panose="020B0604020202020204" pitchFamily="34" charset="0"/>
              </a:rPr>
              <a:t> species. </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Speciated occurrence data should be generated for seafood, particularly for </a:t>
            </a:r>
            <a:r>
              <a:rPr lang="en-US" dirty="0" err="1">
                <a:latin typeface="Bernina Sans Condensed"/>
                <a:cs typeface="Arial" panose="020B0604020202020204" pitchFamily="34" charset="0"/>
              </a:rPr>
              <a:t>arsenosugars</a:t>
            </a:r>
            <a:r>
              <a:rPr lang="en-US" dirty="0">
                <a:latin typeface="Bernina Sans Condensed"/>
                <a:cs typeface="Arial" panose="020B0604020202020204" pitchFamily="34" charset="0"/>
              </a:rPr>
              <a:t> and </a:t>
            </a:r>
            <a:r>
              <a:rPr lang="en-US" dirty="0" err="1">
                <a:latin typeface="Bernina Sans Condensed"/>
                <a:cs typeface="Arial" panose="020B0604020202020204" pitchFamily="34" charset="0"/>
              </a:rPr>
              <a:t>arsenolipids</a:t>
            </a:r>
            <a:r>
              <a:rPr lang="en-US" dirty="0">
                <a:latin typeface="Bernina Sans Condensed"/>
                <a:cs typeface="Arial" panose="020B0604020202020204" pitchFamily="34" charset="0"/>
              </a:rPr>
              <a:t>.</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Additional data on the transformation and formation of different As species in food and biological matrices during analysis are needed.</a:t>
            </a: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The implications for dietary exposures of new food production technologies - -  such as precision fermentation and changing dietary patterns (e.g., increased consumption of seaweed and plant-based foods) - - should be considered. </a:t>
            </a:r>
          </a:p>
          <a:p>
            <a:pPr hangingPunct="1">
              <a:lnSpc>
                <a:spcPct val="100000"/>
              </a:lnSpc>
              <a:spcBef>
                <a:spcPts val="0"/>
              </a:spcBef>
              <a:buFont typeface="Arial" panose="020B0604020202020204" pitchFamily="34" charset="0"/>
              <a:buChar char="•"/>
            </a:pPr>
            <a:endParaRPr lang="en-US" dirty="0">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205597358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2067A-2143-E4EC-1327-DA4C5DFC4AE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111645-DD87-9E0C-530B-C4E02DB939AC}"/>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7C64DB8E-FF1D-D5F5-D867-52820745EC4E}"/>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CCCF Work to Date</a:t>
            </a:r>
          </a:p>
        </p:txBody>
      </p:sp>
      <p:sp>
        <p:nvSpPr>
          <p:cNvPr id="3" name="Content Placeholder 4">
            <a:extLst>
              <a:ext uri="{FF2B5EF4-FFF2-40B4-BE49-F238E27FC236}">
                <a16:creationId xmlns:a16="http://schemas.microsoft.com/office/drawing/2014/main" id="{81F19819-8463-910E-A196-765FAE876E42}"/>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
        <p:nvSpPr>
          <p:cNvPr id="6" name="Content Placeholder 4">
            <a:extLst>
              <a:ext uri="{FF2B5EF4-FFF2-40B4-BE49-F238E27FC236}">
                <a16:creationId xmlns:a16="http://schemas.microsoft.com/office/drawing/2014/main" id="{2EC9E770-9454-2587-AE45-F332902D1C31}"/>
              </a:ext>
            </a:extLst>
          </p:cNvPr>
          <p:cNvSpPr txBox="1">
            <a:spLocks/>
          </p:cNvSpPr>
          <p:nvPr/>
        </p:nvSpPr>
        <p:spPr>
          <a:xfrm>
            <a:off x="626533" y="2853927"/>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sz="6000"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8" name="Content Placeholder 4">
            <a:extLst>
              <a:ext uri="{FF2B5EF4-FFF2-40B4-BE49-F238E27FC236}">
                <a16:creationId xmlns:a16="http://schemas.microsoft.com/office/drawing/2014/main" id="{AA5F5977-A105-5B83-69BE-4064EE82477D}"/>
              </a:ext>
            </a:extLst>
          </p:cNvPr>
          <p:cNvSpPr txBox="1">
            <a:spLocks/>
          </p:cNvSpPr>
          <p:nvPr/>
        </p:nvSpPr>
        <p:spPr>
          <a:xfrm>
            <a:off x="316875" y="1570469"/>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4EC2D943-3730-2549-A17D-BAE404C8DBE0}"/>
              </a:ext>
            </a:extLst>
          </p:cNvPr>
          <p:cNvSpPr txBox="1">
            <a:spLocks/>
          </p:cNvSpPr>
          <p:nvPr/>
        </p:nvSpPr>
        <p:spPr>
          <a:xfrm>
            <a:off x="426629" y="1570469"/>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r>
              <a:rPr lang="en-US" u="sng" dirty="0">
                <a:latin typeface="Bernina Sans Condensed"/>
                <a:cs typeface="Arial" panose="020B0604020202020204" pitchFamily="34" charset="0"/>
              </a:rPr>
              <a:t>Current MLs</a:t>
            </a:r>
            <a:r>
              <a:rPr lang="en-US" dirty="0">
                <a:latin typeface="Bernina Sans Condensed"/>
                <a:cs typeface="Arial" panose="020B0604020202020204" pitchFamily="34" charset="0"/>
              </a:rPr>
              <a:t>: </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Edible fats and oils: 0.1 mg/kg As</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Fat spreads and blended spreads: 0.1 mg/kg As</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Natural mineral waters: 0.01 mg/kg As</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Rice, husked: 0.35 mg/kg </a:t>
            </a:r>
            <a:r>
              <a:rPr lang="en-US" dirty="0" err="1">
                <a:latin typeface="Bernina Sans Condensed"/>
                <a:cs typeface="Arial" panose="020B0604020202020204" pitchFamily="34" charset="0"/>
              </a:rPr>
              <a:t>iAs</a:t>
            </a:r>
            <a:r>
              <a:rPr lang="en-US" dirty="0">
                <a:latin typeface="Bernina Sans Condensed"/>
                <a:cs typeface="Arial" panose="020B0604020202020204" pitchFamily="34" charset="0"/>
              </a:rPr>
              <a:t> </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Rice, polished: 0.2 mg.kg </a:t>
            </a:r>
            <a:r>
              <a:rPr lang="en-US" dirty="0" err="1">
                <a:latin typeface="Bernina Sans Condensed"/>
                <a:cs typeface="Arial" panose="020B0604020202020204" pitchFamily="34" charset="0"/>
              </a:rPr>
              <a:t>iAs</a:t>
            </a: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Salt, food grade: 0.5 mg/kg As</a:t>
            </a: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r>
              <a:rPr lang="en-US" u="sng" dirty="0">
                <a:latin typeface="Bernina Sans Condensed"/>
                <a:cs typeface="Arial" panose="020B0604020202020204" pitchFamily="34" charset="0"/>
              </a:rPr>
              <a:t>Current COPs</a:t>
            </a:r>
            <a:r>
              <a:rPr lang="en-US" dirty="0">
                <a:latin typeface="Bernina Sans Condensed"/>
                <a:cs typeface="Arial" panose="020B0604020202020204" pitchFamily="34" charset="0"/>
              </a:rPr>
              <a:t>: </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Code of Practice Concerning Source Directed Measures to Reduce Contamination of Foods with Chemicals (CXC 49-2001)</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Code of Practice for the Prevention and Reduction of Arsenic Contamination in Rice (CXC 77-2017)</a:t>
            </a: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61818267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56133-6E29-489F-9309-5A24DA1F0B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E4465A-9D2A-1627-4D26-75BD71B8B685}"/>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761347BE-A8FE-F6C6-97CF-B90312A9A269}"/>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CCCF Discussion - Arsenic</a:t>
            </a:r>
          </a:p>
        </p:txBody>
      </p:sp>
      <p:sp>
        <p:nvSpPr>
          <p:cNvPr id="3" name="Content Placeholder 4">
            <a:extLst>
              <a:ext uri="{FF2B5EF4-FFF2-40B4-BE49-F238E27FC236}">
                <a16:creationId xmlns:a16="http://schemas.microsoft.com/office/drawing/2014/main" id="{21B4149F-BFB7-C96E-EBC7-AFAB68C9622C}"/>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
        <p:nvSpPr>
          <p:cNvPr id="6" name="Content Placeholder 4">
            <a:extLst>
              <a:ext uri="{FF2B5EF4-FFF2-40B4-BE49-F238E27FC236}">
                <a16:creationId xmlns:a16="http://schemas.microsoft.com/office/drawing/2014/main" id="{C9888C34-3ED6-16E9-3A30-B7275D60DE3E}"/>
              </a:ext>
            </a:extLst>
          </p:cNvPr>
          <p:cNvSpPr txBox="1">
            <a:spLocks/>
          </p:cNvSpPr>
          <p:nvPr/>
        </p:nvSpPr>
        <p:spPr>
          <a:xfrm>
            <a:off x="626533" y="2853927"/>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sz="6000"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8" name="Content Placeholder 4">
            <a:extLst>
              <a:ext uri="{FF2B5EF4-FFF2-40B4-BE49-F238E27FC236}">
                <a16:creationId xmlns:a16="http://schemas.microsoft.com/office/drawing/2014/main" id="{2E22AB46-F384-B24E-D2A2-FA6514D4F538}"/>
              </a:ext>
            </a:extLst>
          </p:cNvPr>
          <p:cNvSpPr txBox="1">
            <a:spLocks/>
          </p:cNvSpPr>
          <p:nvPr/>
        </p:nvSpPr>
        <p:spPr>
          <a:xfrm>
            <a:off x="316875" y="1570469"/>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3554EE22-6EB0-1540-D4DD-DAF88B8671FA}"/>
              </a:ext>
            </a:extLst>
          </p:cNvPr>
          <p:cNvSpPr txBox="1">
            <a:spLocks/>
          </p:cNvSpPr>
          <p:nvPr/>
        </p:nvSpPr>
        <p:spPr>
          <a:xfrm>
            <a:off x="7217" y="2017331"/>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9" name="Content Placeholder 4">
            <a:extLst>
              <a:ext uri="{FF2B5EF4-FFF2-40B4-BE49-F238E27FC236}">
                <a16:creationId xmlns:a16="http://schemas.microsoft.com/office/drawing/2014/main" id="{105EA7CB-7C53-77DB-8774-E0D8A88B3684}"/>
              </a:ext>
            </a:extLst>
          </p:cNvPr>
          <p:cNvSpPr txBox="1">
            <a:spLocks/>
          </p:cNvSpPr>
          <p:nvPr/>
        </p:nvSpPr>
        <p:spPr>
          <a:xfrm>
            <a:off x="936192" y="2017330"/>
            <a:ext cx="23130934"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Recommendations on </a:t>
            </a:r>
            <a:r>
              <a:rPr lang="en-US" dirty="0" err="1">
                <a:latin typeface="Bernina Sans Condensed"/>
                <a:cs typeface="Arial" panose="020B0604020202020204" pitchFamily="34" charset="0"/>
              </a:rPr>
              <a:t>iAs</a:t>
            </a:r>
            <a:r>
              <a:rPr lang="en-US" dirty="0">
                <a:latin typeface="Bernina Sans Condensed"/>
                <a:cs typeface="Arial" panose="020B0604020202020204" pitchFamily="34" charset="0"/>
              </a:rPr>
              <a:t> work for consideration by VWG</a:t>
            </a: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r>
              <a:rPr lang="en-US" u="sng" dirty="0">
                <a:latin typeface="Bernina Sans Condensed"/>
                <a:cs typeface="Arial" panose="020B0604020202020204" pitchFamily="34" charset="0"/>
              </a:rPr>
              <a:t>Previously proposed work </a:t>
            </a:r>
            <a:r>
              <a:rPr lang="en-US" i="1" dirty="0">
                <a:latin typeface="Bernina Sans Condensed"/>
                <a:cs typeface="Arial" panose="020B0604020202020204" pitchFamily="34" charset="0"/>
              </a:rPr>
              <a:t>(previous volunteers/nominators):</a:t>
            </a:r>
          </a:p>
          <a:p>
            <a:pPr lvl="2" hangingPunct="1">
              <a:lnSpc>
                <a:spcPct val="100000"/>
              </a:lnSpc>
              <a:spcBef>
                <a:spcPts val="0"/>
              </a:spcBef>
              <a:buFont typeface="Arial" panose="020B0604020202020204" pitchFamily="34" charset="0"/>
              <a:buChar char="•"/>
            </a:pPr>
            <a:r>
              <a:rPr lang="en-US" dirty="0">
                <a:latin typeface="Bernina Sans Condensed"/>
              </a:rPr>
              <a:t>Revision of Code of Practice for the Prevention and Reduction of Arsenic Contamination in Rice (CXC 77-2017). </a:t>
            </a:r>
            <a:r>
              <a:rPr lang="en-US" i="1" dirty="0">
                <a:latin typeface="Bernina Sans Condensed"/>
              </a:rPr>
              <a:t>(Japan, Singapore)</a:t>
            </a:r>
          </a:p>
          <a:p>
            <a:pPr lvl="2" hangingPunct="1">
              <a:lnSpc>
                <a:spcPct val="100000"/>
              </a:lnSpc>
              <a:spcBef>
                <a:spcPts val="0"/>
              </a:spcBef>
              <a:buFont typeface="Arial" panose="020B0604020202020204" pitchFamily="34" charset="0"/>
              <a:buChar char="•"/>
            </a:pPr>
            <a:r>
              <a:rPr lang="en-US" dirty="0">
                <a:latin typeface="Bernina Sans Condensed"/>
              </a:rPr>
              <a:t>Re-evaluation of ML for </a:t>
            </a:r>
            <a:r>
              <a:rPr lang="en-US" dirty="0" err="1">
                <a:latin typeface="Bernina Sans Condensed"/>
              </a:rPr>
              <a:t>iAs</a:t>
            </a:r>
            <a:r>
              <a:rPr lang="en-US" dirty="0">
                <a:latin typeface="Bernina Sans Condensed"/>
              </a:rPr>
              <a:t> in husked rice </a:t>
            </a:r>
            <a:r>
              <a:rPr lang="en-US" i="1" dirty="0">
                <a:latin typeface="Bernina Sans Condensed"/>
              </a:rPr>
              <a:t>(Japan?, Singapore; </a:t>
            </a:r>
            <a:r>
              <a:rPr lang="en-US" dirty="0">
                <a:latin typeface="Bernina Sans Condensed"/>
              </a:rPr>
              <a:t>CL2026/64-CF</a:t>
            </a:r>
            <a:r>
              <a:rPr lang="en-US" i="1" dirty="0">
                <a:latin typeface="Bernina Sans Condensed"/>
              </a:rPr>
              <a:t>)</a:t>
            </a:r>
            <a:r>
              <a:rPr lang="en-US" dirty="0">
                <a:latin typeface="Bernina Sans Condensed"/>
              </a:rPr>
              <a:t> </a:t>
            </a:r>
            <a:endParaRPr lang="en-US" i="1" dirty="0">
              <a:latin typeface="Bernina Sans Condensed"/>
            </a:endParaRPr>
          </a:p>
          <a:p>
            <a:pPr lvl="2" hangingPunct="1">
              <a:lnSpc>
                <a:spcPct val="100000"/>
              </a:lnSpc>
              <a:spcBef>
                <a:spcPts val="0"/>
              </a:spcBef>
              <a:buFont typeface="Arial" panose="020B0604020202020204" pitchFamily="34" charset="0"/>
              <a:buChar char="•"/>
            </a:pPr>
            <a:r>
              <a:rPr lang="en-US" dirty="0">
                <a:latin typeface="Bernina Sans Condensed"/>
              </a:rPr>
              <a:t>Re-evaluation of ML for </a:t>
            </a:r>
            <a:r>
              <a:rPr lang="en-US" dirty="0" err="1">
                <a:latin typeface="Bernina Sans Condensed"/>
              </a:rPr>
              <a:t>iAs</a:t>
            </a:r>
            <a:r>
              <a:rPr lang="en-US" dirty="0">
                <a:latin typeface="Bernina Sans Condensed"/>
              </a:rPr>
              <a:t> in polished rice (CL2026/64_CF)</a:t>
            </a:r>
          </a:p>
          <a:p>
            <a:pPr lvl="2" hangingPunct="1">
              <a:lnSpc>
                <a:spcPct val="100000"/>
              </a:lnSpc>
              <a:spcBef>
                <a:spcPts val="0"/>
              </a:spcBef>
              <a:buFont typeface="Arial" panose="020B0604020202020204" pitchFamily="34" charset="0"/>
              <a:buChar char="•"/>
            </a:pPr>
            <a:r>
              <a:rPr lang="en-US" dirty="0">
                <a:latin typeface="Bernina Sans Condensed"/>
              </a:rPr>
              <a:t>As (and other heavy metal) MLs in seaweed (</a:t>
            </a:r>
            <a:r>
              <a:rPr lang="en-US" i="1" dirty="0">
                <a:latin typeface="Bernina Sans Condensed"/>
              </a:rPr>
              <a:t>CCASIA</a:t>
            </a:r>
            <a:r>
              <a:rPr lang="en-US" dirty="0">
                <a:latin typeface="Bernina Sans Condensed"/>
              </a:rPr>
              <a:t>, CX/CF 26/19/2)</a:t>
            </a:r>
          </a:p>
          <a:p>
            <a:pPr marL="1219200" lvl="2" indent="0" hangingPunct="1">
              <a:lnSpc>
                <a:spcPct val="100000"/>
              </a:lnSpc>
              <a:spcBef>
                <a:spcPts val="0"/>
              </a:spcBef>
              <a:buFontTx/>
              <a:buNone/>
            </a:pPr>
            <a:endParaRPr lang="en-US" dirty="0">
              <a:highlight>
                <a:srgbClr val="FFFF00"/>
              </a:highlight>
              <a:latin typeface="Bernina Sans Condensed"/>
            </a:endParaRPr>
          </a:p>
          <a:p>
            <a:pPr lvl="1" hangingPunct="1">
              <a:lnSpc>
                <a:spcPct val="100000"/>
              </a:lnSpc>
              <a:spcBef>
                <a:spcPts val="0"/>
              </a:spcBef>
              <a:buFont typeface="Arial" panose="020B0604020202020204" pitchFamily="34" charset="0"/>
              <a:buChar char="•"/>
            </a:pPr>
            <a:r>
              <a:rPr lang="en-US" u="sng" dirty="0">
                <a:latin typeface="Bernina Sans Condensed"/>
                <a:cs typeface="Arial" panose="020B0604020202020204" pitchFamily="34" charset="0"/>
              </a:rPr>
              <a:t>New suggestions</a:t>
            </a:r>
          </a:p>
          <a:p>
            <a:pPr lvl="2" hangingPunct="1">
              <a:lnSpc>
                <a:spcPct val="100000"/>
              </a:lnSpc>
              <a:spcBef>
                <a:spcPts val="0"/>
              </a:spcBef>
            </a:pPr>
            <a:r>
              <a:rPr lang="en-US" dirty="0">
                <a:latin typeface="Bernina Sans Condensed"/>
              </a:rPr>
              <a:t>Re-evaluation of other As MLs  (salt, edible fats and oils)</a:t>
            </a:r>
          </a:p>
          <a:p>
            <a:pPr lvl="2" hangingPunct="1">
              <a:lnSpc>
                <a:spcPct val="100000"/>
              </a:lnSpc>
              <a:spcBef>
                <a:spcPts val="0"/>
              </a:spcBef>
            </a:pPr>
            <a:r>
              <a:rPr lang="en-US" dirty="0">
                <a:latin typeface="Bernina Sans Condensed"/>
              </a:rPr>
              <a:t>Other?</a:t>
            </a:r>
          </a:p>
          <a:p>
            <a:pPr marL="609600" lvl="1" indent="0" hangingPunct="1">
              <a:lnSpc>
                <a:spcPct val="107000"/>
              </a:lnSpc>
              <a:spcBef>
                <a:spcPts val="600"/>
              </a:spcBef>
              <a:spcAft>
                <a:spcPts val="600"/>
              </a:spcAft>
              <a:buFontTx/>
              <a:buNone/>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187504098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D11B3-7B04-44BF-82E4-09F4ADBF29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785F582-00FF-6553-806A-1150ADCEA951}"/>
              </a:ext>
            </a:extLst>
          </p:cNvPr>
          <p:cNvPicPr>
            <a:picLocks noChangeAspect="1"/>
          </p:cNvPicPr>
          <p:nvPr/>
        </p:nvPicPr>
        <p:blipFill>
          <a:blip r:embed="rId3"/>
          <a:stretch>
            <a:fillRect/>
          </a:stretch>
        </p:blipFill>
        <p:spPr>
          <a:xfrm>
            <a:off x="20205531" y="11884211"/>
            <a:ext cx="3551936" cy="1128262"/>
          </a:xfrm>
          <a:prstGeom prst="rect">
            <a:avLst/>
          </a:prstGeom>
        </p:spPr>
      </p:pic>
      <p:sp>
        <p:nvSpPr>
          <p:cNvPr id="2" name="Title 3">
            <a:extLst>
              <a:ext uri="{FF2B5EF4-FFF2-40B4-BE49-F238E27FC236}">
                <a16:creationId xmlns:a16="http://schemas.microsoft.com/office/drawing/2014/main" id="{2B56CCAA-9BD1-FC15-D66D-7728B4B2F1BB}"/>
              </a:ext>
            </a:extLst>
          </p:cNvPr>
          <p:cNvSpPr txBox="1">
            <a:spLocks/>
          </p:cNvSpPr>
          <p:nvPr/>
        </p:nvSpPr>
        <p:spPr>
          <a:xfrm>
            <a:off x="316875" y="938067"/>
            <a:ext cx="23395517" cy="1264805"/>
          </a:xfrm>
          <a:prstGeom prst="rect">
            <a:avLst/>
          </a:prstGeom>
        </p:spPr>
        <p:txBody>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hangingPunct="1"/>
            <a:r>
              <a:rPr lang="en-US" sz="6600" dirty="0">
                <a:solidFill>
                  <a:schemeClr val="accent1">
                    <a:lumMod val="50000"/>
                  </a:schemeClr>
                </a:solidFill>
              </a:rPr>
              <a:t>Plan for JECFA assessments</a:t>
            </a:r>
          </a:p>
        </p:txBody>
      </p:sp>
      <p:sp>
        <p:nvSpPr>
          <p:cNvPr id="3" name="Content Placeholder 4">
            <a:extLst>
              <a:ext uri="{FF2B5EF4-FFF2-40B4-BE49-F238E27FC236}">
                <a16:creationId xmlns:a16="http://schemas.microsoft.com/office/drawing/2014/main" id="{42DF9674-6548-54E6-C57D-F57145345AE7}"/>
              </a:ext>
            </a:extLst>
          </p:cNvPr>
          <p:cNvSpPr txBox="1">
            <a:spLocks/>
          </p:cNvSpPr>
          <p:nvPr/>
        </p:nvSpPr>
        <p:spPr>
          <a:xfrm>
            <a:off x="316875" y="2202872"/>
            <a:ext cx="23440592"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p:txBody>
      </p:sp>
      <p:sp>
        <p:nvSpPr>
          <p:cNvPr id="6" name="Content Placeholder 4">
            <a:extLst>
              <a:ext uri="{FF2B5EF4-FFF2-40B4-BE49-F238E27FC236}">
                <a16:creationId xmlns:a16="http://schemas.microsoft.com/office/drawing/2014/main" id="{3BDD143B-8B8D-3B79-B6B0-022B77C00F98}"/>
              </a:ext>
            </a:extLst>
          </p:cNvPr>
          <p:cNvSpPr txBox="1">
            <a:spLocks/>
          </p:cNvSpPr>
          <p:nvPr/>
        </p:nvSpPr>
        <p:spPr>
          <a:xfrm>
            <a:off x="626533" y="2853927"/>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sz="6000"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8" name="Content Placeholder 4">
            <a:extLst>
              <a:ext uri="{FF2B5EF4-FFF2-40B4-BE49-F238E27FC236}">
                <a16:creationId xmlns:a16="http://schemas.microsoft.com/office/drawing/2014/main" id="{813D345E-E644-00BD-AB1E-61F5A7C65778}"/>
              </a:ext>
            </a:extLst>
          </p:cNvPr>
          <p:cNvSpPr txBox="1">
            <a:spLocks/>
          </p:cNvSpPr>
          <p:nvPr/>
        </p:nvSpPr>
        <p:spPr>
          <a:xfrm>
            <a:off x="316875" y="1570469"/>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7" name="Content Placeholder 4">
            <a:extLst>
              <a:ext uri="{FF2B5EF4-FFF2-40B4-BE49-F238E27FC236}">
                <a16:creationId xmlns:a16="http://schemas.microsoft.com/office/drawing/2014/main" id="{B8D70DA2-2E28-5E96-181B-DC3906E5E74C}"/>
              </a:ext>
            </a:extLst>
          </p:cNvPr>
          <p:cNvSpPr txBox="1">
            <a:spLocks/>
          </p:cNvSpPr>
          <p:nvPr/>
        </p:nvSpPr>
        <p:spPr>
          <a:xfrm>
            <a:off x="7217" y="2017331"/>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marL="609600" lvl="1"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9" name="Content Placeholder 4">
            <a:extLst>
              <a:ext uri="{FF2B5EF4-FFF2-40B4-BE49-F238E27FC236}">
                <a16:creationId xmlns:a16="http://schemas.microsoft.com/office/drawing/2014/main" id="{78CA83FF-6CAB-69CF-D185-A20D16A0AEA0}"/>
              </a:ext>
            </a:extLst>
          </p:cNvPr>
          <p:cNvSpPr txBox="1">
            <a:spLocks/>
          </p:cNvSpPr>
          <p:nvPr/>
        </p:nvSpPr>
        <p:spPr>
          <a:xfrm>
            <a:off x="154829" y="2017330"/>
            <a:ext cx="24383999" cy="9310255"/>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09600" lvl="1" indent="0" hangingPunct="1">
              <a:lnSpc>
                <a:spcPct val="107000"/>
              </a:lnSpc>
              <a:spcBef>
                <a:spcPts val="600"/>
              </a:spcBef>
              <a:spcAft>
                <a:spcPts val="600"/>
              </a:spcAft>
              <a:buFontTx/>
              <a:buNone/>
            </a:pP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
        <p:nvSpPr>
          <p:cNvPr id="10" name="Content Placeholder 4">
            <a:extLst>
              <a:ext uri="{FF2B5EF4-FFF2-40B4-BE49-F238E27FC236}">
                <a16:creationId xmlns:a16="http://schemas.microsoft.com/office/drawing/2014/main" id="{3F3C4A74-192E-A0E7-4441-A4F763004953}"/>
              </a:ext>
            </a:extLst>
          </p:cNvPr>
          <p:cNvSpPr txBox="1">
            <a:spLocks/>
          </p:cNvSpPr>
          <p:nvPr/>
        </p:nvSpPr>
        <p:spPr>
          <a:xfrm>
            <a:off x="707556" y="2575614"/>
            <a:ext cx="23440592" cy="8844742"/>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JECFA 105 is scheduled for November 2027 for the PFAS evaluation.</a:t>
            </a:r>
          </a:p>
          <a:p>
            <a:pPr lvl="1"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Submission deadline: December 1, 2026</a:t>
            </a:r>
          </a:p>
          <a:p>
            <a:pPr marL="0" indent="0" hangingPunct="1">
              <a:lnSpc>
                <a:spcPct val="100000"/>
              </a:lnSpc>
              <a:spcBef>
                <a:spcPts val="0"/>
              </a:spcBef>
              <a:buFontTx/>
              <a:buNone/>
            </a:pPr>
            <a:endParaRPr lang="en-US" dirty="0">
              <a:latin typeface="Bernina Sans Condensed"/>
              <a:cs typeface="Arial" panose="020B0604020202020204" pitchFamily="34" charset="0"/>
            </a:endParaRPr>
          </a:p>
          <a:p>
            <a:pPr marL="0" indent="0" hangingPunct="1">
              <a:lnSpc>
                <a:spcPct val="100000"/>
              </a:lnSpc>
              <a:spcBef>
                <a:spcPts val="0"/>
              </a:spcBef>
              <a:buFontTx/>
              <a:buNone/>
            </a:pPr>
            <a:endParaRPr lang="en-US" dirty="0">
              <a:latin typeface="Bernina Sans Condensed"/>
              <a:cs typeface="Arial" panose="020B0604020202020204" pitchFamily="34" charset="0"/>
            </a:endParaRPr>
          </a:p>
          <a:p>
            <a:pPr hangingPunct="1">
              <a:lnSpc>
                <a:spcPct val="100000"/>
              </a:lnSpc>
              <a:spcBef>
                <a:spcPts val="0"/>
              </a:spcBef>
              <a:buFont typeface="Arial" panose="020B0604020202020204" pitchFamily="34" charset="0"/>
              <a:buChar char="•"/>
            </a:pPr>
            <a:r>
              <a:rPr lang="en-US" dirty="0">
                <a:latin typeface="Bernina Sans Condensed"/>
                <a:cs typeface="Arial" panose="020B0604020202020204" pitchFamily="34" charset="0"/>
              </a:rPr>
              <a:t>The call for data is available on the FAO and WHO websites: </a:t>
            </a:r>
          </a:p>
          <a:p>
            <a:pPr lvl="1" hangingPunct="1">
              <a:lnSpc>
                <a:spcPct val="100000"/>
              </a:lnSpc>
              <a:spcBef>
                <a:spcPts val="0"/>
              </a:spcBef>
              <a:buFont typeface="Wingdings" panose="05000000000000000000" pitchFamily="2" charset="2"/>
              <a:buChar char="Ø"/>
            </a:pPr>
            <a:r>
              <a:rPr lang="en-US" dirty="0">
                <a:latin typeface="Bernina Sans Condensed"/>
                <a:cs typeface="Arial" panose="020B0604020202020204" pitchFamily="34" charset="0"/>
                <a:hlinkClick r:id="rId4"/>
              </a:rPr>
              <a:t>https://www.fao.org/food-safety/scientific-advice/calls-for-data-and-experts-expert-rosters/en/</a:t>
            </a:r>
            <a:endParaRPr lang="en-US" dirty="0">
              <a:latin typeface="Bernina Sans Condensed"/>
              <a:cs typeface="Arial" panose="020B0604020202020204" pitchFamily="34" charset="0"/>
            </a:endParaRPr>
          </a:p>
          <a:p>
            <a:pPr lvl="1" hangingPunct="1">
              <a:lnSpc>
                <a:spcPct val="100000"/>
              </a:lnSpc>
              <a:spcBef>
                <a:spcPts val="0"/>
              </a:spcBef>
              <a:buFont typeface="Wingdings" panose="05000000000000000000" pitchFamily="2" charset="2"/>
              <a:buChar char="Ø"/>
            </a:pPr>
            <a:r>
              <a:rPr lang="en-US" dirty="0">
                <a:hlinkClick r:id="rId5"/>
              </a:rPr>
              <a:t>Food Contaminants: One hundred and fifth meeting – Joint FAO/WHO Expert Committee on Food Additives (JECFA)</a:t>
            </a:r>
            <a:endParaRPr lang="en-US" dirty="0">
              <a:latin typeface="Bernina Sans Condensed"/>
              <a:cs typeface="Arial" panose="020B0604020202020204" pitchFamily="34" charset="0"/>
            </a:endParaRPr>
          </a:p>
          <a:p>
            <a:pPr lvl="1" hangingPunct="1">
              <a:lnSpc>
                <a:spcPct val="100000"/>
              </a:lnSpc>
              <a:spcBef>
                <a:spcPts val="0"/>
              </a:spcBef>
              <a:buFont typeface="Arial" panose="020B0604020202020204" pitchFamily="34" charset="0"/>
              <a:buChar char="•"/>
            </a:pPr>
            <a:endParaRPr lang="en-US" dirty="0">
              <a:latin typeface="Bernina Sans Condensed"/>
              <a:cs typeface="Arial" panose="020B0604020202020204" pitchFamily="34" charset="0"/>
            </a:endParaRPr>
          </a:p>
          <a:p>
            <a:pPr hangingPunct="1"/>
            <a:endParaRPr lang="en-US" dirty="0"/>
          </a:p>
        </p:txBody>
      </p:sp>
    </p:spTree>
    <p:extLst>
      <p:ext uri="{BB962C8B-B14F-4D97-AF65-F5344CB8AC3E}">
        <p14:creationId xmlns:p14="http://schemas.microsoft.com/office/powerpoint/2010/main" val="117058668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CD6A7-7E0A-0C63-3CC5-5489BC3B4DC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D88D33-261F-E862-795C-C228DB5E7D9D}"/>
              </a:ext>
            </a:extLst>
          </p:cNvPr>
          <p:cNvSpPr txBox="1"/>
          <p:nvPr/>
        </p:nvSpPr>
        <p:spPr>
          <a:xfrm>
            <a:off x="3346704" y="6321689"/>
            <a:ext cx="18123408"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pic>
        <p:nvPicPr>
          <p:cNvPr id="4" name="Picture 3">
            <a:extLst>
              <a:ext uri="{FF2B5EF4-FFF2-40B4-BE49-F238E27FC236}">
                <a16:creationId xmlns:a16="http://schemas.microsoft.com/office/drawing/2014/main" id="{0BEAC40C-6D0E-E1E9-20A0-45F70107189F}"/>
              </a:ext>
            </a:extLst>
          </p:cNvPr>
          <p:cNvPicPr>
            <a:picLocks noChangeAspect="1"/>
          </p:cNvPicPr>
          <p:nvPr/>
        </p:nvPicPr>
        <p:blipFill>
          <a:blip r:embed="rId3"/>
          <a:stretch>
            <a:fillRect/>
          </a:stretch>
        </p:blipFill>
        <p:spPr>
          <a:xfrm>
            <a:off x="196441" y="13029432"/>
            <a:ext cx="9375022" cy="339096"/>
          </a:xfrm>
          <a:prstGeom prst="rect">
            <a:avLst/>
          </a:prstGeom>
        </p:spPr>
      </p:pic>
      <p:sp>
        <p:nvSpPr>
          <p:cNvPr id="5" name="TextBox 4">
            <a:extLst>
              <a:ext uri="{FF2B5EF4-FFF2-40B4-BE49-F238E27FC236}">
                <a16:creationId xmlns:a16="http://schemas.microsoft.com/office/drawing/2014/main" id="{7E3EF157-BFA2-E1E4-DAE8-47228611D0CF}"/>
              </a:ext>
            </a:extLst>
          </p:cNvPr>
          <p:cNvSpPr txBox="1"/>
          <p:nvPr/>
        </p:nvSpPr>
        <p:spPr>
          <a:xfrm>
            <a:off x="552041" y="12916852"/>
            <a:ext cx="11112261"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3000" b="1" dirty="0">
                <a:solidFill>
                  <a:srgbClr val="0070C0"/>
                </a:solidFill>
                <a:latin typeface="Bernina Sans Condensed" pitchFamily="50" charset="0"/>
              </a:rPr>
              <a:t>Codex Committee on Contaminants in Foods</a:t>
            </a:r>
            <a:endParaRPr kumimoji="0" lang="en-US" sz="3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2" name="TextBox 1">
            <a:extLst>
              <a:ext uri="{FF2B5EF4-FFF2-40B4-BE49-F238E27FC236}">
                <a16:creationId xmlns:a16="http://schemas.microsoft.com/office/drawing/2014/main" id="{18A64DB0-62D5-264A-39EE-DC8D8739613C}"/>
              </a:ext>
            </a:extLst>
          </p:cNvPr>
          <p:cNvSpPr txBox="1"/>
          <p:nvPr/>
        </p:nvSpPr>
        <p:spPr>
          <a:xfrm>
            <a:off x="4602021" y="5993394"/>
            <a:ext cx="14124561"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sz="3600" dirty="0">
                <a:solidFill>
                  <a:schemeClr val="bg1"/>
                </a:solidFill>
              </a:rPr>
              <a:t>THANK YOU FOR YOUR ATTENTION</a:t>
            </a:r>
            <a:endParaRPr kumimoji="0" lang="en-US" sz="3600" b="0" i="0" u="none" strike="noStrike" cap="none" spc="0" normalizeH="0" baseline="0" dirty="0">
              <a:ln>
                <a:noFill/>
              </a:ln>
              <a:solidFill>
                <a:schemeClr val="bg1"/>
              </a:solidFill>
              <a:effectLst/>
              <a:uFillTx/>
              <a:latin typeface="+mn-lt"/>
              <a:ea typeface="+mn-ea"/>
              <a:cs typeface="+mn-cs"/>
              <a:sym typeface="Helvetica Neue"/>
            </a:endParaRPr>
          </a:p>
        </p:txBody>
      </p:sp>
      <p:sp>
        <p:nvSpPr>
          <p:cNvPr id="8" name="Content Placeholder 2">
            <a:extLst>
              <a:ext uri="{FF2B5EF4-FFF2-40B4-BE49-F238E27FC236}">
                <a16:creationId xmlns:a16="http://schemas.microsoft.com/office/drawing/2014/main" id="{64237478-08C9-B719-5837-D0F4B3A9F737}"/>
              </a:ext>
            </a:extLst>
          </p:cNvPr>
          <p:cNvSpPr txBox="1">
            <a:spLocks/>
          </p:cNvSpPr>
          <p:nvPr/>
        </p:nvSpPr>
        <p:spPr>
          <a:xfrm>
            <a:off x="16686213" y="3400912"/>
            <a:ext cx="7083425" cy="8282927"/>
          </a:xfrm>
          <a:prstGeom prst="rect">
            <a:avLst/>
          </a:prstGeom>
        </p:spPr>
        <p:txBody>
          <a:bodyPr/>
          <a:lst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hangingPunct="1">
              <a:lnSpc>
                <a:spcPct val="100000"/>
              </a:lnSpc>
              <a:spcBef>
                <a:spcPts val="0"/>
              </a:spcBef>
            </a:pPr>
            <a:endParaRPr lang="en-US" sz="4400" dirty="0"/>
          </a:p>
          <a:p>
            <a:pPr marL="0" indent="0" algn="r" hangingPunct="1">
              <a:lnSpc>
                <a:spcPct val="100000"/>
              </a:lnSpc>
              <a:spcBef>
                <a:spcPts val="0"/>
              </a:spcBef>
              <a:buNone/>
            </a:pPr>
            <a:r>
              <a:rPr lang="en-US" sz="4000" dirty="0">
                <a:solidFill>
                  <a:schemeClr val="bg1"/>
                </a:solidFill>
                <a:latin typeface="Bernina Sans Condensed"/>
              </a:rPr>
              <a:t>Contact information:</a:t>
            </a:r>
          </a:p>
          <a:p>
            <a:pPr marL="0" indent="0" algn="r" hangingPunct="1">
              <a:lnSpc>
                <a:spcPct val="100000"/>
              </a:lnSpc>
              <a:spcBef>
                <a:spcPts val="0"/>
              </a:spcBef>
              <a:buNone/>
            </a:pPr>
            <a:r>
              <a:rPr lang="en-US" sz="4000" dirty="0">
                <a:solidFill>
                  <a:schemeClr val="bg1"/>
                </a:solidFill>
                <a:latin typeface="Bernina Sans Condensed"/>
              </a:rPr>
              <a:t>Eileen Abt, WG Chair</a:t>
            </a:r>
          </a:p>
          <a:p>
            <a:pPr marL="0" indent="0" algn="r" hangingPunct="1">
              <a:lnSpc>
                <a:spcPct val="100000"/>
              </a:lnSpc>
              <a:spcBef>
                <a:spcPts val="0"/>
              </a:spcBef>
              <a:buNone/>
            </a:pPr>
            <a:r>
              <a:rPr lang="en-US" sz="4000" dirty="0">
                <a:solidFill>
                  <a:schemeClr val="bg1"/>
                </a:solidFill>
                <a:latin typeface="Bernina Sans Condensed"/>
              </a:rPr>
              <a:t>Eileen.Abt@fda.hhs.gov </a:t>
            </a:r>
          </a:p>
          <a:p>
            <a:pPr marL="0" indent="0" algn="r" hangingPunct="1">
              <a:lnSpc>
                <a:spcPct val="100000"/>
              </a:lnSpc>
              <a:spcBef>
                <a:spcPts val="0"/>
              </a:spcBef>
              <a:buNone/>
            </a:pPr>
            <a:r>
              <a:rPr lang="en-US" sz="4000" dirty="0">
                <a:solidFill>
                  <a:schemeClr val="bg1"/>
                </a:solidFill>
                <a:latin typeface="Bernina Sans Condensed"/>
              </a:rPr>
              <a:t>Lauren Robin, WG Rapporteur Lauren.Robin@fda.hhs.gov</a:t>
            </a:r>
          </a:p>
          <a:p>
            <a:pPr hangingPunct="1"/>
            <a:endParaRPr lang="en-US" dirty="0"/>
          </a:p>
        </p:txBody>
      </p:sp>
    </p:spTree>
    <p:extLst>
      <p:ext uri="{BB962C8B-B14F-4D97-AF65-F5344CB8AC3E}">
        <p14:creationId xmlns:p14="http://schemas.microsoft.com/office/powerpoint/2010/main" val="1582885453"/>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025E6AC-EEA4-9548-95F1-20DE8EEDAC94}">
  <we:reference id="wa200010001" version="1.0.0.1" store="en-US" storeType="OMEX"/>
  <we:alternateReferences>
    <we:reference id="wa200010001" version="1.0.0.1" store="en-US" storeType="OMEX"/>
  </we:alternateReferences>
  <we:properties>
    <we:property name="claude.fileId" value="&quot;bf9e5f1a-11a7-4008-9853-352a1b18f3df&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E627DF0443394FBFE7B08062F1F3A8" ma:contentTypeVersion="19" ma:contentTypeDescription="Create a new document." ma:contentTypeScope="" ma:versionID="a73b726a9cfcfdc60f73fe2318ea1575">
  <xsd:schema xmlns:xsd="http://www.w3.org/2001/XMLSchema" xmlns:xs="http://www.w3.org/2001/XMLSchema" xmlns:p="http://schemas.microsoft.com/office/2006/metadata/properties" xmlns:ns2="34893d2b-7ba7-4b59-b86f-ae3fc6ba06f1" xmlns:ns3="f65240d6-bbd5-4b2d-a4ed-7acf5cafa170" targetNamespace="http://schemas.microsoft.com/office/2006/metadata/properties" ma:root="true" ma:fieldsID="ad17de65f6f407a6adef9aa5f2b0c1e8" ns2:_="" ns3:_="">
    <xsd:import namespace="34893d2b-7ba7-4b59-b86f-ae3fc6ba06f1"/>
    <xsd:import namespace="f65240d6-bbd5-4b2d-a4ed-7acf5cafa17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Committe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893d2b-7ba7-4b59-b86f-ae3fc6ba06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Committee" ma:index="25" nillable="true" ma:displayName="Committee" ma:format="Dropdown" ma:internalName="Committee">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5240d6-bbd5-4b2d-a4ed-7acf5cafa17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4c6a5b0-e396-405f-a254-da7d0979553f}" ma:internalName="TaxCatchAll" ma:showField="CatchAllData" ma:web="f65240d6-bbd5-4b2d-a4ed-7acf5cafa1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5240d6-bbd5-4b2d-a4ed-7acf5cafa170" xsi:nil="true"/>
    <lcf76f155ced4ddcb4097134ff3c332f xmlns="34893d2b-7ba7-4b59-b86f-ae3fc6ba06f1">
      <Terms xmlns="http://schemas.microsoft.com/office/infopath/2007/PartnerControls"/>
    </lcf76f155ced4ddcb4097134ff3c332f>
    <Committee xmlns="34893d2b-7ba7-4b59-b86f-ae3fc6ba06f1" xsi:nil="true"/>
  </documentManagement>
</p:properties>
</file>

<file path=customXml/itemProps1.xml><?xml version="1.0" encoding="utf-8"?>
<ds:datastoreItem xmlns:ds="http://schemas.openxmlformats.org/officeDocument/2006/customXml" ds:itemID="{00F8BA0E-8F5A-4F6A-9797-73B2CC801D6C}"/>
</file>

<file path=customXml/itemProps2.xml><?xml version="1.0" encoding="utf-8"?>
<ds:datastoreItem xmlns:ds="http://schemas.openxmlformats.org/officeDocument/2006/customXml" ds:itemID="{42621D49-5247-4AF9-A500-992BC6F3E5B1}"/>
</file>

<file path=customXml/itemProps3.xml><?xml version="1.0" encoding="utf-8"?>
<ds:datastoreItem xmlns:ds="http://schemas.openxmlformats.org/officeDocument/2006/customXml" ds:itemID="{81A5CB22-C4AE-466F-8A67-AA8C2C4CDBB9}"/>
</file>

<file path=docMetadata/LabelInfo.xml><?xml version="1.0" encoding="utf-8"?>
<clbl:labelList xmlns:clbl="http://schemas.microsoft.com/office/2020/mipLabelMetadata">
  <clbl:label id="{7d2fdb41-339c-4257-87f2-a665730b31fc}" enabled="0" method="" siteId="{7d2fdb41-339c-4257-87f2-a665730b31fc}" removed="1"/>
</clbl:labelList>
</file>

<file path=docProps/app.xml><?xml version="1.0" encoding="utf-8"?>
<Properties xmlns="http://schemas.openxmlformats.org/officeDocument/2006/extended-properties" xmlns:vt="http://schemas.openxmlformats.org/officeDocument/2006/docPropsVTypes">
  <TotalTime>795</TotalTime>
  <Words>2668</Words>
  <Application>Microsoft Office PowerPoint</Application>
  <PresentationFormat>Custom</PresentationFormat>
  <Paragraphs>383</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Aptos</vt:lpstr>
      <vt:lpstr>Arial</vt:lpstr>
      <vt:lpstr>Bernina Sans Condensed</vt:lpstr>
      <vt:lpstr>Bernina Sans Condensed Exbold</vt:lpstr>
      <vt:lpstr>Bernina Sans Condensed Sbold</vt:lpstr>
      <vt:lpstr>Calibri</vt:lpstr>
      <vt:lpstr>Helvetica Neue</vt:lpstr>
      <vt:lpstr>Wingdings</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Tarquinio, Ilaria (CJW)</dc:creator>
  <cp:lastModifiedBy>Abt, Eileen</cp:lastModifiedBy>
  <cp:revision>20</cp:revision>
  <dcterms:modified xsi:type="dcterms:W3CDTF">2026-10-06T14:15:45Z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0x010100D8E627DF0443394FBFE7B08062F1F3A8</vt:lpwstr>
  </property>
</Properties>
</file>