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3.xml" ContentType="application/vnd.openxmlformats-officedocument.presentationml.slide+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9.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webextensions/webextension1.xml" ContentType="application/vnd.ms-office.webextension+xml"/>
  <Override PartName="/ppt/webextensions/taskpanes.xml" ContentType="application/vnd.ms-office.webextensiontaskpanes+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60" r:id="rId4"/>
    <p:sldId id="261" r:id="rId5"/>
    <p:sldId id="263" r:id="rId6"/>
    <p:sldId id="264" r:id="rId7"/>
    <p:sldId id="262" r:id="rId8"/>
    <p:sldId id="265" r:id="rId9"/>
    <p:sldId id="258" r:id="rId10"/>
    <p:sldId id="259" r:id="rId1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p:defaultTextStyle>
  <p:extLst>
    <p:ext uri="{521415D9-36F7-43E2-AB2F-B90AF26B5E84}">
      <p14:sectionLst xmlns:p14="http://schemas.microsoft.com/office/powerpoint/2010/main">
        <p14:section name="Untitled Section" id="{49E4B367-1E44-43CE-A365-2B94ABA0EB21}">
          <p14:sldIdLst>
            <p14:sldId id="256"/>
            <p14:sldId id="257"/>
            <p14:sldId id="260"/>
            <p14:sldId id="261"/>
            <p14:sldId id="263"/>
            <p14:sldId id="264"/>
            <p14:sldId id="262"/>
            <p14:sldId id="265"/>
            <p14:sldId id="258"/>
            <p14:sldId id="25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17" autoAdjust="0"/>
    <p:restoredTop sz="94664" autoAdjust="0"/>
  </p:normalViewPr>
  <p:slideViewPr>
    <p:cSldViewPr snapToGrid="0">
      <p:cViewPr>
        <p:scale>
          <a:sx n="40" d="100"/>
          <a:sy n="40" d="100"/>
        </p:scale>
        <p:origin x="444" y="-11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blank">
  <p:cSld name="GSC Template 01">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0AEDC1AE-42F9-8D76-E22B-6C1687C56D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4000" cy="13716000"/>
          </a:xfrm>
          <a:prstGeom prst="rect">
            <a:avLst/>
          </a:prstGeom>
        </p:spPr>
      </p:pic>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blank">
  <p:cSld name="GSC Template 02">
    <p:spTree>
      <p:nvGrpSpPr>
        <p:cNvPr id="1" name=""/>
        <p:cNvGrpSpPr/>
        <p:nvPr/>
      </p:nvGrpSpPr>
      <p:grpSpPr>
        <a:xfrm>
          <a:off x="0" y="0"/>
          <a:ext cx="0" cy="0"/>
          <a:chOff x="0" y="0"/>
          <a:chExt cx="0" cy="0"/>
        </a:xfrm>
      </p:grpSpPr>
      <p:pic>
        <p:nvPicPr>
          <p:cNvPr id="154" name="GSC_PowerPoint_template 2026_E_02.pdf" descr="GSC_PowerPoint_template 2026_E_02.pdf"/>
          <p:cNvPicPr>
            <a:picLocks noChangeAspect="1"/>
          </p:cNvPicPr>
          <p:nvPr/>
        </p:nvPicPr>
        <p:blipFill>
          <a:blip r:embed="rId2"/>
          <a:stretch>
            <a:fillRect/>
          </a:stretch>
        </p:blipFill>
        <p:spPr>
          <a:xfrm>
            <a:off x="0" y="0"/>
            <a:ext cx="24384000" cy="13716000"/>
          </a:xfrm>
          <a:prstGeom prst="rect">
            <a:avLst/>
          </a:prstGeom>
          <a:ln w="12700">
            <a:miter lim="400000"/>
          </a:ln>
        </p:spPr>
      </p:pic>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cSld name="GSC Template 03">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3E4AC648-72B6-B041-97D3-50238973BF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
            <a:ext cx="24384000" cy="13716001"/>
          </a:xfrm>
          <a:prstGeom prst="rect">
            <a:avLst/>
          </a:prstGeom>
        </p:spPr>
      </p:pic>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cSld name="GSC Template 04">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34CD110-16B9-58D6-35DB-BD675D5FA2EF}"/>
              </a:ext>
            </a:extLst>
          </p:cNvPr>
          <p:cNvPicPr>
            <a:picLocks noChangeAspect="1"/>
          </p:cNvPicPr>
          <p:nvPr/>
        </p:nvPicPr>
        <p:blipFill>
          <a:blip r:embed="rId2"/>
          <a:stretch>
            <a:fillRect/>
          </a:stretch>
        </p:blipFill>
        <p:spPr>
          <a:xfrm>
            <a:off x="27709" y="0"/>
            <a:ext cx="24356291" cy="13722606"/>
          </a:xfrm>
          <a:prstGeom prst="rect">
            <a:avLst/>
          </a:prstGeom>
        </p:spPr>
      </p:pic>
    </p:spTree>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olo"/>
          <p:cNvSpPr txBox="1">
            <a:spLocks noGrp="1"/>
          </p:cNvSpPr>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Titolo</a:t>
            </a:r>
          </a:p>
        </p:txBody>
      </p:sp>
      <p:sp>
        <p:nvSpPr>
          <p:cNvPr id="3" name="Corpo livello uno…"/>
          <p:cNvSpPr txBox="1">
            <a:spLocks noGrp="1"/>
          </p:cNvSpPr>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Testo elenco puntato diapositiva</a:t>
            </a:r>
          </a:p>
          <a:p>
            <a:pPr lvl="1"/>
            <a:endParaRPr/>
          </a:p>
          <a:p>
            <a:pPr lvl="2"/>
            <a:endParaRPr/>
          </a:p>
          <a:p>
            <a:pPr lvl="3"/>
            <a:endParaRPr/>
          </a:p>
          <a:p>
            <a:pPr lvl="4"/>
            <a:endParaRPr/>
          </a:p>
        </p:txBody>
      </p:sp>
      <p:sp>
        <p:nvSpPr>
          <p:cNvPr id="4" name="Numero diapositiva"/>
          <p:cNvSpPr txBox="1">
            <a:spLocks noGrp="1"/>
          </p:cNvSpPr>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Lst>
  <p:transition spd="med"/>
  <p:txStyles>
    <p:titleStyle>
      <a:lvl1pPr marL="0" marR="0" indent="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56487B3-C567-DAD4-4D13-C7150B712E7C}"/>
              </a:ext>
            </a:extLst>
          </p:cNvPr>
          <p:cNvSpPr txBox="1"/>
          <p:nvPr/>
        </p:nvSpPr>
        <p:spPr>
          <a:xfrm>
            <a:off x="3902869" y="4365009"/>
            <a:ext cx="16578262" cy="671978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r>
              <a:rPr kumimoji="0" lang="en-US" sz="8000" b="0" i="0" u="none" strike="noStrike" cap="none" spc="0" normalizeH="0" baseline="0" dirty="0">
                <a:ln>
                  <a:noFill/>
                </a:ln>
                <a:solidFill>
                  <a:schemeClr val="bg1"/>
                </a:solidFill>
                <a:effectLst/>
                <a:uFillTx/>
                <a:latin typeface="Bernina Sans Condensed Exbold" panose="02000000000000000000" pitchFamily="50" charset="0"/>
                <a:sym typeface="Helvetica Neue"/>
              </a:rPr>
              <a:t>CCCF19</a:t>
            </a:r>
            <a:endParaRPr lang="en-US" sz="8000" dirty="0">
              <a:solidFill>
                <a:schemeClr val="bg1"/>
              </a:solidFill>
              <a:latin typeface="Bernina Sans Condensed Exbold" panose="02000000000000000000" pitchFamily="50" charset="0"/>
            </a:endParaRPr>
          </a:p>
          <a:p>
            <a:pPr marL="0" marR="0" indent="0" algn="l" defTabSz="2438338" rtl="0" fontAlgn="auto" latinLnBrk="0" hangingPunct="0">
              <a:lnSpc>
                <a:spcPct val="100000"/>
              </a:lnSpc>
              <a:spcBef>
                <a:spcPts val="0"/>
              </a:spcBef>
              <a:spcAft>
                <a:spcPts val="0"/>
              </a:spcAft>
              <a:buClrTx/>
              <a:buSzTx/>
              <a:buFontTx/>
              <a:buNone/>
              <a:tabLst/>
            </a:pPr>
            <a:endParaRPr lang="en-US" sz="2000" dirty="0">
              <a:solidFill>
                <a:schemeClr val="bg1"/>
              </a:solidFill>
              <a:latin typeface="Bernina Sans Condensed Exbold" panose="02000000000000000000" pitchFamily="50" charset="0"/>
            </a:endParaRPr>
          </a:p>
          <a:p>
            <a:pPr marL="0" marR="0" indent="0" algn="l" defTabSz="2438338" rtl="0" fontAlgn="auto" latinLnBrk="0" hangingPunct="0">
              <a:lnSpc>
                <a:spcPct val="100000"/>
              </a:lnSpc>
              <a:spcBef>
                <a:spcPts val="0"/>
              </a:spcBef>
              <a:spcAft>
                <a:spcPts val="0"/>
              </a:spcAft>
              <a:buClrTx/>
              <a:buSzTx/>
              <a:buFontTx/>
              <a:buNone/>
              <a:tabLst/>
            </a:pPr>
            <a:r>
              <a:rPr lang="en-US" sz="6000" dirty="0">
                <a:solidFill>
                  <a:schemeClr val="bg1"/>
                </a:solidFill>
                <a:latin typeface="Bernina Sans Condensed Sbold" panose="02000000000000000000" pitchFamily="50" charset="0"/>
              </a:rPr>
              <a:t>CODEX COMMITTEE ON CONTAMINANTS IN FOODS</a:t>
            </a:r>
          </a:p>
          <a:p>
            <a:pPr marL="0" marR="0" indent="0" algn="l" defTabSz="2438338" rtl="0" fontAlgn="auto" latinLnBrk="0" hangingPunct="0">
              <a:lnSpc>
                <a:spcPct val="100000"/>
              </a:lnSpc>
              <a:spcBef>
                <a:spcPts val="0"/>
              </a:spcBef>
              <a:spcAft>
                <a:spcPts val="0"/>
              </a:spcAft>
              <a:buClrTx/>
              <a:buSzTx/>
              <a:buFontTx/>
              <a:buNone/>
              <a:tabLst/>
            </a:pPr>
            <a:endParaRPr kumimoji="0" lang="en-US" sz="5400" b="0" i="0" u="none" strike="noStrike" cap="none" spc="0" normalizeH="0" baseline="0" dirty="0">
              <a:ln>
                <a:noFill/>
              </a:ln>
              <a:solidFill>
                <a:schemeClr val="bg1"/>
              </a:solidFill>
              <a:effectLst/>
              <a:uFillTx/>
              <a:latin typeface="Bernina Sans Condensed Sbold" panose="02000000000000000000" pitchFamily="50" charset="0"/>
              <a:sym typeface="Helvetica Neue"/>
            </a:endParaRPr>
          </a:p>
          <a:p>
            <a:pPr marL="0" marR="0" indent="0" defTabSz="2438338" rtl="0" fontAlgn="auto" latinLnBrk="0" hangingPunct="0">
              <a:lnSpc>
                <a:spcPct val="100000"/>
              </a:lnSpc>
              <a:spcBef>
                <a:spcPts val="0"/>
              </a:spcBef>
              <a:spcAft>
                <a:spcPts val="0"/>
              </a:spcAft>
              <a:buClrTx/>
              <a:buSzTx/>
              <a:buFontTx/>
              <a:buNone/>
              <a:tabLst/>
            </a:pPr>
            <a:r>
              <a:rPr kumimoji="0" lang="tr-TR" sz="5400" b="0" i="0" u="none" strike="noStrike" cap="none" spc="0" normalizeH="0" baseline="0" dirty="0" err="1">
                <a:ln>
                  <a:noFill/>
                </a:ln>
                <a:solidFill>
                  <a:schemeClr val="bg1"/>
                </a:solidFill>
                <a:effectLst/>
                <a:uFillTx/>
                <a:latin typeface="Bernina Sans Condensed Sbold" panose="02000000000000000000" pitchFamily="50" charset="0"/>
                <a:sym typeface="Helvetica Neue"/>
              </a:rPr>
              <a:t>CoP</a:t>
            </a:r>
            <a:r>
              <a:rPr kumimoji="0" lang="tr-TR" sz="5400" b="0" i="0" u="none" strike="noStrike" cap="none" spc="0" normalizeH="0" baseline="0" dirty="0">
                <a:ln>
                  <a:noFill/>
                </a:ln>
                <a:solidFill>
                  <a:schemeClr val="bg1"/>
                </a:solidFill>
                <a:effectLst/>
                <a:uFillTx/>
                <a:latin typeface="Bernina Sans Condensed Sbold" panose="02000000000000000000" pitchFamily="50" charset="0"/>
                <a:sym typeface="Helvetica Neue"/>
              </a:rPr>
              <a:t> of PYRROLIZIDINE ALKALOİDS </a:t>
            </a:r>
          </a:p>
          <a:p>
            <a:pPr marL="0" marR="0" indent="0" defTabSz="2438338" rtl="0" fontAlgn="auto" latinLnBrk="0" hangingPunct="0">
              <a:lnSpc>
                <a:spcPct val="100000"/>
              </a:lnSpc>
              <a:spcBef>
                <a:spcPts val="0"/>
              </a:spcBef>
              <a:spcAft>
                <a:spcPts val="0"/>
              </a:spcAft>
              <a:buClrTx/>
              <a:buSzTx/>
              <a:buFontTx/>
              <a:buNone/>
              <a:tabLst/>
            </a:pPr>
            <a:r>
              <a:rPr kumimoji="0" lang="tr-TR" sz="5400" b="0" i="0" u="none" strike="noStrike" cap="none" spc="0" normalizeH="0" baseline="0" dirty="0">
                <a:ln>
                  <a:noFill/>
                </a:ln>
                <a:solidFill>
                  <a:schemeClr val="bg1"/>
                </a:solidFill>
                <a:effectLst/>
                <a:uFillTx/>
                <a:latin typeface="Bernina Sans Condensed Sbold" panose="02000000000000000000" pitchFamily="50" charset="0"/>
                <a:sym typeface="Helvetica Neue"/>
              </a:rPr>
              <a:t>(</a:t>
            </a:r>
            <a:r>
              <a:rPr kumimoji="0" lang="tr-TR" sz="5400" b="0" i="0" u="none" strike="noStrike" cap="none" spc="0" normalizeH="0" baseline="0" dirty="0" err="1">
                <a:ln>
                  <a:noFill/>
                </a:ln>
                <a:solidFill>
                  <a:schemeClr val="bg1"/>
                </a:solidFill>
                <a:effectLst/>
                <a:uFillTx/>
                <a:latin typeface="Bernina Sans Condensed Sbold" panose="02000000000000000000" pitchFamily="50" charset="0"/>
                <a:sym typeface="Helvetica Neue"/>
              </a:rPr>
              <a:t>Revision</a:t>
            </a:r>
            <a:r>
              <a:rPr kumimoji="0" lang="tr-TR" sz="5400" b="0" i="0" u="none" strike="noStrike" cap="none" spc="0" normalizeH="0" baseline="0" dirty="0">
                <a:ln>
                  <a:noFill/>
                </a:ln>
                <a:solidFill>
                  <a:schemeClr val="bg1"/>
                </a:solidFill>
                <a:effectLst/>
                <a:uFillTx/>
                <a:latin typeface="Bernina Sans Condensed Sbold" panose="02000000000000000000" pitchFamily="50" charset="0"/>
                <a:sym typeface="Helvetica Neue"/>
              </a:rPr>
              <a:t> of CXC 74-2014)</a:t>
            </a:r>
          </a:p>
          <a:p>
            <a:pPr marL="0" marR="0" indent="0" defTabSz="2438338" rtl="0" fontAlgn="auto" latinLnBrk="0" hangingPunct="0">
              <a:lnSpc>
                <a:spcPct val="100000"/>
              </a:lnSpc>
              <a:spcBef>
                <a:spcPts val="0"/>
              </a:spcBef>
              <a:spcAft>
                <a:spcPts val="0"/>
              </a:spcAft>
              <a:buClrTx/>
              <a:buSzTx/>
              <a:buFontTx/>
              <a:buNone/>
              <a:tabLst/>
            </a:pPr>
            <a:r>
              <a:rPr kumimoji="0" lang="en-US" sz="5400" b="0" i="0" u="none" strike="noStrike" cap="none" spc="0" normalizeH="0" baseline="0" dirty="0">
                <a:ln>
                  <a:noFill/>
                </a:ln>
                <a:solidFill>
                  <a:schemeClr val="bg1"/>
                </a:solidFill>
                <a:effectLst/>
                <a:uFillTx/>
                <a:latin typeface="Bernina Sans Condensed Sbold" panose="02000000000000000000" pitchFamily="50" charset="0"/>
                <a:sym typeface="Helvetica Neue"/>
              </a:rPr>
              <a:t>Agenda Item </a:t>
            </a:r>
            <a:r>
              <a:rPr kumimoji="0" lang="tr-TR" sz="5400" b="0" i="0" u="none" strike="noStrike" cap="none" spc="0" normalizeH="0" baseline="0" dirty="0">
                <a:ln>
                  <a:noFill/>
                </a:ln>
                <a:solidFill>
                  <a:schemeClr val="bg1"/>
                </a:solidFill>
                <a:effectLst/>
                <a:uFillTx/>
                <a:latin typeface="Bernina Sans Condensed Sbold" panose="02000000000000000000" pitchFamily="50" charset="0"/>
                <a:sym typeface="Helvetica Neue"/>
              </a:rPr>
              <a:t>8</a:t>
            </a:r>
            <a:endParaRPr kumimoji="0" lang="en-US" sz="5400" b="0" i="0" u="none" strike="noStrike" cap="none" spc="0" normalizeH="0" baseline="0" dirty="0">
              <a:ln>
                <a:noFill/>
              </a:ln>
              <a:solidFill>
                <a:schemeClr val="bg1"/>
              </a:solidFill>
              <a:effectLst/>
              <a:uFillTx/>
              <a:latin typeface="Bernina Sans Condensed Sbold" panose="02000000000000000000" pitchFamily="50" charset="0"/>
              <a:sym typeface="Helvetica Neue"/>
            </a:endParaRPr>
          </a:p>
          <a:p>
            <a:pPr marL="0" marR="0" indent="0" defTabSz="2438338" rtl="0" fontAlgn="auto" latinLnBrk="0" hangingPunct="0">
              <a:lnSpc>
                <a:spcPct val="100000"/>
              </a:lnSpc>
              <a:spcBef>
                <a:spcPts val="0"/>
              </a:spcBef>
              <a:spcAft>
                <a:spcPts val="0"/>
              </a:spcAft>
              <a:buClrTx/>
              <a:buSzTx/>
              <a:buFontTx/>
              <a:buNone/>
              <a:tabLst/>
            </a:pPr>
            <a:endParaRPr kumimoji="0" lang="en-US" sz="5400" b="0" i="0" u="none" strike="noStrike" cap="none" spc="0" normalizeH="0" baseline="0" dirty="0">
              <a:ln>
                <a:noFill/>
              </a:ln>
              <a:solidFill>
                <a:schemeClr val="bg1"/>
              </a:solidFill>
              <a:effectLst/>
              <a:uFillTx/>
              <a:latin typeface="Bernina Sans Condensed Sbold" panose="02000000000000000000" pitchFamily="50" charset="0"/>
              <a:sym typeface="Helvetica Neue"/>
            </a:endParaRPr>
          </a:p>
        </p:txBody>
      </p:sp>
      <p:sp>
        <p:nvSpPr>
          <p:cNvPr id="3" name="Metin kutusu 9">
            <a:extLst>
              <a:ext uri="{FF2B5EF4-FFF2-40B4-BE49-F238E27FC236}">
                <a16:creationId xmlns:a16="http://schemas.microsoft.com/office/drawing/2014/main" id="{F9B0C169-9D07-46D8-9C8B-1A21A022348B}"/>
              </a:ext>
            </a:extLst>
          </p:cNvPr>
          <p:cNvSpPr txBox="1"/>
          <p:nvPr/>
        </p:nvSpPr>
        <p:spPr>
          <a:xfrm>
            <a:off x="578304" y="11431046"/>
            <a:ext cx="12197442" cy="14003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lvl9pPr>
          </a:lstStyle>
          <a:p>
            <a:pPr marL="1231265" marR="5080" indent="-1219200" algn="l">
              <a:spcBef>
                <a:spcPts val="640"/>
              </a:spcBef>
            </a:pPr>
            <a:r>
              <a:rPr lang="en-US" sz="4000" dirty="0">
                <a:solidFill>
                  <a:schemeClr val="bg1"/>
                </a:solidFill>
                <a:latin typeface="Bernina Sans Condensed Exbold" panose="02000000000000000000"/>
              </a:rPr>
              <a:t>EWG chair: Türkiye</a:t>
            </a:r>
          </a:p>
          <a:p>
            <a:pPr marL="1231265" marR="5080" indent="-1219200" algn="l">
              <a:spcBef>
                <a:spcPts val="640"/>
              </a:spcBef>
            </a:pPr>
            <a:r>
              <a:rPr lang="en-US" sz="4000" dirty="0">
                <a:solidFill>
                  <a:schemeClr val="bg1"/>
                </a:solidFill>
                <a:latin typeface="Bernina Sans Condensed Exbold" panose="02000000000000000000"/>
              </a:rPr>
              <a:t>Co-chair: United Kingdom</a:t>
            </a:r>
            <a:r>
              <a:rPr lang="tr-TR" sz="4000" dirty="0">
                <a:solidFill>
                  <a:schemeClr val="bg1"/>
                </a:solidFill>
                <a:latin typeface="Bernina Sans Condensed Exbold" panose="02000000000000000000"/>
              </a:rPr>
              <a:t> and </a:t>
            </a:r>
            <a:r>
              <a:rPr lang="tr-TR" sz="4000" dirty="0" err="1">
                <a:solidFill>
                  <a:schemeClr val="bg1"/>
                </a:solidFill>
                <a:latin typeface="Bernina Sans Condensed Exbold" panose="02000000000000000000"/>
              </a:rPr>
              <a:t>Netherlands</a:t>
            </a:r>
            <a:endParaRPr lang="en-US" sz="4000" dirty="0">
              <a:solidFill>
                <a:schemeClr val="bg1"/>
              </a:solidFill>
              <a:latin typeface="Bernina Sans Condensed Exbold" panose="02000000000000000000"/>
            </a:endParaRPr>
          </a:p>
        </p:txBody>
      </p:sp>
      <p:sp>
        <p:nvSpPr>
          <p:cNvPr id="4" name="Metin kutusu 3">
            <a:extLst>
              <a:ext uri="{FF2B5EF4-FFF2-40B4-BE49-F238E27FC236}">
                <a16:creationId xmlns:a16="http://schemas.microsoft.com/office/drawing/2014/main" id="{C6072AFD-9C2C-4017-BA7F-7899B3D381B7}"/>
              </a:ext>
            </a:extLst>
          </p:cNvPr>
          <p:cNvSpPr txBox="1"/>
          <p:nvPr/>
        </p:nvSpPr>
        <p:spPr>
          <a:xfrm>
            <a:off x="11539802" y="10738548"/>
            <a:ext cx="12197442" cy="209288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1231265" marR="5080" indent="-1219200" algn="r">
              <a:spcBef>
                <a:spcPts val="640"/>
              </a:spcBef>
            </a:pPr>
            <a:r>
              <a:rPr lang="en-US" sz="4000" dirty="0" err="1">
                <a:solidFill>
                  <a:schemeClr val="bg1"/>
                </a:solidFill>
                <a:latin typeface="Bernina Sans Condensed Exbold" panose="02000000000000000000"/>
              </a:rPr>
              <a:t>Devrim</a:t>
            </a:r>
            <a:r>
              <a:rPr lang="en-US" sz="4000" dirty="0">
                <a:solidFill>
                  <a:schemeClr val="bg1"/>
                </a:solidFill>
                <a:latin typeface="Bernina Sans Condensed Exbold" panose="02000000000000000000"/>
              </a:rPr>
              <a:t> KILIÇ</a:t>
            </a:r>
          </a:p>
          <a:p>
            <a:pPr marL="1231265" marR="5080" indent="-1219200" algn="r">
              <a:spcBef>
                <a:spcPts val="640"/>
              </a:spcBef>
            </a:pPr>
            <a:r>
              <a:rPr lang="en-US" sz="4000" dirty="0">
                <a:solidFill>
                  <a:schemeClr val="bg1"/>
                </a:solidFill>
                <a:latin typeface="Bernina Sans Condensed Exbold" panose="02000000000000000000"/>
              </a:rPr>
              <a:t>Food Engineer</a:t>
            </a:r>
          </a:p>
          <a:p>
            <a:pPr marL="1231265" marR="5080" indent="-1219200" algn="r">
              <a:spcBef>
                <a:spcPts val="640"/>
              </a:spcBef>
            </a:pPr>
            <a:r>
              <a:rPr lang="en-US" sz="4000" dirty="0">
                <a:solidFill>
                  <a:schemeClr val="bg1"/>
                </a:solidFill>
                <a:latin typeface="Bernina Sans Condensed Exbold" panose="02000000000000000000"/>
              </a:rPr>
              <a:t>Ministry of Agriculture and Forestry</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E7E543-30B7-C602-AEAC-20228BAC0C1B}"/>
              </a:ext>
            </a:extLst>
          </p:cNvPr>
          <p:cNvPicPr>
            <a:picLocks noChangeAspect="1"/>
          </p:cNvPicPr>
          <p:nvPr/>
        </p:nvPicPr>
        <p:blipFill>
          <a:blip r:embed="rId2"/>
          <a:stretch>
            <a:fillRect/>
          </a:stretch>
        </p:blipFill>
        <p:spPr>
          <a:xfrm>
            <a:off x="20205531" y="11884211"/>
            <a:ext cx="3551936" cy="1128262"/>
          </a:xfrm>
          <a:prstGeom prst="rect">
            <a:avLst/>
          </a:prstGeom>
        </p:spPr>
      </p:pic>
      <p:sp>
        <p:nvSpPr>
          <p:cNvPr id="6" name="Metin kutusu 5">
            <a:extLst>
              <a:ext uri="{FF2B5EF4-FFF2-40B4-BE49-F238E27FC236}">
                <a16:creationId xmlns:a16="http://schemas.microsoft.com/office/drawing/2014/main" id="{0A1331B6-C65D-4541-B45B-02F82980CEC1}"/>
              </a:ext>
            </a:extLst>
          </p:cNvPr>
          <p:cNvSpPr txBox="1"/>
          <p:nvPr/>
        </p:nvSpPr>
        <p:spPr>
          <a:xfrm>
            <a:off x="6093279" y="842773"/>
            <a:ext cx="12197442" cy="1015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tr-TR" sz="6000" b="1" spc="-10" dirty="0">
                <a:latin typeface="Bernina Sans Condensed Exbold"/>
              </a:rPr>
              <a:t>BACKGROUND</a:t>
            </a:r>
            <a:endParaRPr lang="tr-TR" sz="6000" b="1" dirty="0">
              <a:latin typeface="Bernina Sans Condensed Exbold"/>
            </a:endParaRPr>
          </a:p>
        </p:txBody>
      </p:sp>
      <p:sp>
        <p:nvSpPr>
          <p:cNvPr id="7" name="Dikdörtgen 6">
            <a:extLst>
              <a:ext uri="{FF2B5EF4-FFF2-40B4-BE49-F238E27FC236}">
                <a16:creationId xmlns:a16="http://schemas.microsoft.com/office/drawing/2014/main" id="{1BEE5694-C919-413F-BEBB-BB7FC7847BFD}"/>
              </a:ext>
            </a:extLst>
          </p:cNvPr>
          <p:cNvSpPr/>
          <p:nvPr/>
        </p:nvSpPr>
        <p:spPr>
          <a:xfrm>
            <a:off x="344939" y="2211615"/>
            <a:ext cx="5748339" cy="595035"/>
          </a:xfrm>
          <a:prstGeom prst="rect">
            <a:avLst/>
          </a:prstGeom>
          <a:solidFill>
            <a:srgbClr val="92D05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tr-TR"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rPr>
              <a:t>CCCF15</a:t>
            </a:r>
            <a:r>
              <a:rPr kumimoji="0" lang="tr-TR" sz="3200" b="0" i="0" u="none" strike="noStrike" cap="none" spc="0" normalizeH="0" dirty="0">
                <a:ln>
                  <a:noFill/>
                </a:ln>
                <a:solidFill>
                  <a:srgbClr val="FFFFFF"/>
                </a:solidFill>
                <a:effectLst/>
                <a:uFillTx/>
                <a:latin typeface="Helvetica Neue Medium"/>
                <a:ea typeface="Helvetica Neue Medium"/>
                <a:cs typeface="Helvetica Neue Medium"/>
                <a:sym typeface="Helvetica Neue Medium"/>
              </a:rPr>
              <a:t> – CCCF16 – CCCF17</a:t>
            </a: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8" name="Dikdörtgen 7">
            <a:extLst>
              <a:ext uri="{FF2B5EF4-FFF2-40B4-BE49-F238E27FC236}">
                <a16:creationId xmlns:a16="http://schemas.microsoft.com/office/drawing/2014/main" id="{44DFFF7A-61EB-4344-9123-7C6A350F4CFD}"/>
              </a:ext>
            </a:extLst>
          </p:cNvPr>
          <p:cNvSpPr/>
          <p:nvPr/>
        </p:nvSpPr>
        <p:spPr>
          <a:xfrm>
            <a:off x="6093279" y="2208810"/>
            <a:ext cx="17849848" cy="964367"/>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825500"/>
            <a:r>
              <a:rPr lang="tr-TR" sz="2800" dirty="0" err="1">
                <a:solidFill>
                  <a:schemeClr val="tx1"/>
                </a:solidFill>
                <a:latin typeface="Helvetica Neue Medium"/>
                <a:ea typeface="Helvetica Neue Medium"/>
                <a:cs typeface="Helvetica Neue Medium"/>
                <a:sym typeface="Helvetica Neue Medium"/>
              </a:rPr>
              <a:t>agreed</a:t>
            </a:r>
            <a:r>
              <a:rPr lang="tr-TR" sz="2800" dirty="0">
                <a:solidFill>
                  <a:schemeClr val="tx1"/>
                </a:solidFill>
                <a:latin typeface="Helvetica Neue Medium"/>
                <a:ea typeface="Helvetica Neue Medium"/>
                <a:cs typeface="Helvetica Neue Medium"/>
                <a:sym typeface="Helvetica Neue Medium"/>
              </a:rPr>
              <a:t> </a:t>
            </a:r>
            <a:r>
              <a:rPr lang="tr-TR" sz="2800" dirty="0" err="1">
                <a:solidFill>
                  <a:schemeClr val="tx1"/>
                </a:solidFill>
                <a:latin typeface="Helvetica Neue Medium"/>
                <a:ea typeface="Helvetica Neue Medium"/>
                <a:cs typeface="Helvetica Neue Medium"/>
                <a:sym typeface="Helvetica Neue Medium"/>
              </a:rPr>
              <a:t>to</a:t>
            </a:r>
            <a:r>
              <a:rPr lang="tr-TR" sz="2800" dirty="0">
                <a:solidFill>
                  <a:schemeClr val="tx1"/>
                </a:solidFill>
                <a:latin typeface="Helvetica Neue Medium"/>
                <a:ea typeface="Helvetica Neue Medium"/>
                <a:cs typeface="Helvetica Neue Medium"/>
                <a:sym typeface="Helvetica Neue Medium"/>
              </a:rPr>
              <a:t> </a:t>
            </a:r>
            <a:r>
              <a:rPr lang="tr-TR" sz="2800" dirty="0" err="1">
                <a:solidFill>
                  <a:schemeClr val="tx1"/>
                </a:solidFill>
                <a:latin typeface="Helvetica Neue Medium"/>
                <a:ea typeface="Helvetica Neue Medium"/>
                <a:cs typeface="Helvetica Neue Medium"/>
                <a:sym typeface="Helvetica Neue Medium"/>
              </a:rPr>
              <a:t>develop</a:t>
            </a:r>
            <a:r>
              <a:rPr lang="tr-TR" sz="2800" dirty="0">
                <a:solidFill>
                  <a:schemeClr val="tx1"/>
                </a:solidFill>
                <a:latin typeface="Helvetica Neue Medium"/>
                <a:ea typeface="Helvetica Neue Medium"/>
                <a:cs typeface="Helvetica Neue Medium"/>
                <a:sym typeface="Helvetica Neue Medium"/>
              </a:rPr>
              <a:t> </a:t>
            </a:r>
            <a:r>
              <a:rPr lang="tr-TR" sz="2800" dirty="0" err="1">
                <a:solidFill>
                  <a:schemeClr val="tx1"/>
                </a:solidFill>
                <a:latin typeface="Helvetica Neue Medium"/>
                <a:ea typeface="Helvetica Neue Medium"/>
                <a:cs typeface="Helvetica Neue Medium"/>
                <a:sym typeface="Helvetica Neue Medium"/>
              </a:rPr>
              <a:t>the</a:t>
            </a:r>
            <a:r>
              <a:rPr lang="tr-TR" sz="2800" dirty="0">
                <a:solidFill>
                  <a:schemeClr val="tx1"/>
                </a:solidFill>
                <a:latin typeface="Helvetica Neue Medium"/>
                <a:ea typeface="Helvetica Neue Medium"/>
                <a:cs typeface="Helvetica Neue Medium"/>
                <a:sym typeface="Helvetica Neue Medium"/>
              </a:rPr>
              <a:t> d</a:t>
            </a:r>
            <a:r>
              <a:rPr lang="en-GB" sz="2800" dirty="0" err="1">
                <a:solidFill>
                  <a:schemeClr val="tx1"/>
                </a:solidFill>
                <a:latin typeface="Helvetica Neue Medium"/>
                <a:ea typeface="Helvetica Neue Medium"/>
                <a:cs typeface="Helvetica Neue Medium"/>
                <a:sym typeface="Helvetica Neue Medium"/>
              </a:rPr>
              <a:t>iscussion</a:t>
            </a:r>
            <a:r>
              <a:rPr lang="en-GB" sz="2800" dirty="0">
                <a:solidFill>
                  <a:schemeClr val="tx1"/>
                </a:solidFill>
                <a:latin typeface="Helvetica Neue Medium"/>
                <a:ea typeface="Helvetica Neue Medium"/>
                <a:cs typeface="Helvetica Neue Medium"/>
                <a:sym typeface="Helvetica Neue Medium"/>
              </a:rPr>
              <a:t> paper on the revision of the </a:t>
            </a:r>
            <a:r>
              <a:rPr lang="en-GB" sz="2800" i="1" dirty="0">
                <a:solidFill>
                  <a:schemeClr val="tx1"/>
                </a:solidFill>
                <a:latin typeface="Helvetica Neue Medium"/>
                <a:ea typeface="Helvetica Neue Medium"/>
                <a:cs typeface="Helvetica Neue Medium"/>
                <a:sym typeface="Helvetica Neue Medium"/>
              </a:rPr>
              <a:t>Code of practice for weed control to prevent and</a:t>
            </a:r>
            <a:r>
              <a:rPr lang="tr-TR" sz="2800" i="1" dirty="0">
                <a:solidFill>
                  <a:schemeClr val="tx1"/>
                </a:solidFill>
                <a:latin typeface="Helvetica Neue Medium"/>
                <a:ea typeface="Helvetica Neue Medium"/>
                <a:cs typeface="Helvetica Neue Medium"/>
                <a:sym typeface="Helvetica Neue Medium"/>
              </a:rPr>
              <a:t> </a:t>
            </a:r>
            <a:r>
              <a:rPr lang="en-GB" sz="2800" i="1" dirty="0">
                <a:solidFill>
                  <a:schemeClr val="tx1"/>
                </a:solidFill>
                <a:latin typeface="Helvetica Neue Medium"/>
                <a:ea typeface="Helvetica Neue Medium"/>
                <a:cs typeface="Helvetica Neue Medium"/>
                <a:sym typeface="Helvetica Neue Medium"/>
              </a:rPr>
              <a:t>reduce pyrrolizidine alkaloid contamination in food and feed </a:t>
            </a:r>
            <a:r>
              <a:rPr lang="en-GB" sz="2800" dirty="0">
                <a:solidFill>
                  <a:schemeClr val="tx1"/>
                </a:solidFill>
                <a:latin typeface="Helvetica Neue Medium"/>
                <a:ea typeface="Helvetica Neue Medium"/>
                <a:cs typeface="Helvetica Neue Medium"/>
                <a:sym typeface="Helvetica Neue Medium"/>
              </a:rPr>
              <a:t>(CXC 74-2014)</a:t>
            </a:r>
            <a:endParaRPr kumimoji="0" lang="en-GB" sz="28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sp>
        <p:nvSpPr>
          <p:cNvPr id="9" name="Dikdörtgen 8">
            <a:extLst>
              <a:ext uri="{FF2B5EF4-FFF2-40B4-BE49-F238E27FC236}">
                <a16:creationId xmlns:a16="http://schemas.microsoft.com/office/drawing/2014/main" id="{8A7D32A7-4A22-4A68-9BD9-5179148185FF}"/>
              </a:ext>
            </a:extLst>
          </p:cNvPr>
          <p:cNvSpPr/>
          <p:nvPr/>
        </p:nvSpPr>
        <p:spPr>
          <a:xfrm>
            <a:off x="344939" y="3592341"/>
            <a:ext cx="5748339" cy="595035"/>
          </a:xfrm>
          <a:prstGeom prst="rect">
            <a:avLst/>
          </a:prstGeom>
          <a:solidFill>
            <a:srgbClr val="92D05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tr-TR" sz="3200" b="0" i="0" u="none" strike="noStrike" cap="none" spc="0" normalizeH="0" dirty="0">
                <a:ln>
                  <a:noFill/>
                </a:ln>
                <a:solidFill>
                  <a:srgbClr val="FFFFFF"/>
                </a:solidFill>
                <a:effectLst/>
                <a:uFillTx/>
                <a:latin typeface="Helvetica Neue Medium"/>
                <a:ea typeface="Helvetica Neue Medium"/>
                <a:cs typeface="Helvetica Neue Medium"/>
                <a:sym typeface="Helvetica Neue Medium"/>
              </a:rPr>
              <a:t>CCCF18</a:t>
            </a: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0" name="Dikdörtgen 9">
            <a:extLst>
              <a:ext uri="{FF2B5EF4-FFF2-40B4-BE49-F238E27FC236}">
                <a16:creationId xmlns:a16="http://schemas.microsoft.com/office/drawing/2014/main" id="{52D6823E-AD19-4172-A1A2-A6D95C9A4340}"/>
              </a:ext>
            </a:extLst>
          </p:cNvPr>
          <p:cNvSpPr/>
          <p:nvPr/>
        </p:nvSpPr>
        <p:spPr>
          <a:xfrm>
            <a:off x="6093277" y="3592920"/>
            <a:ext cx="17849849" cy="964367"/>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825500"/>
            <a:r>
              <a:rPr lang="en-GB" sz="2800" dirty="0">
                <a:solidFill>
                  <a:schemeClr val="tx1"/>
                </a:solidFill>
                <a:latin typeface="Helvetica Neue Medium"/>
                <a:ea typeface="Helvetica Neue Medium"/>
                <a:cs typeface="Helvetica Neue Medium"/>
                <a:sym typeface="Helvetica Neue Medium"/>
              </a:rPr>
              <a:t>agreed to</a:t>
            </a:r>
            <a:r>
              <a:rPr lang="tr-TR" sz="2800" dirty="0">
                <a:solidFill>
                  <a:schemeClr val="tx1"/>
                </a:solidFill>
                <a:latin typeface="Helvetica Neue Medium"/>
                <a:ea typeface="Helvetica Neue Medium"/>
                <a:cs typeface="Helvetica Neue Medium"/>
                <a:sym typeface="Helvetica Neue Medium"/>
              </a:rPr>
              <a:t> </a:t>
            </a:r>
            <a:r>
              <a:rPr lang="en-GB" sz="2800" dirty="0">
                <a:solidFill>
                  <a:schemeClr val="tx1"/>
                </a:solidFill>
                <a:latin typeface="Helvetica Neue Medium"/>
                <a:ea typeface="Helvetica Neue Medium"/>
                <a:cs typeface="Helvetica Neue Medium"/>
                <a:sym typeface="Helvetica Neue Medium"/>
              </a:rPr>
              <a:t>start new work</a:t>
            </a:r>
            <a:r>
              <a:rPr lang="tr-TR" sz="2800" dirty="0">
                <a:solidFill>
                  <a:schemeClr val="tx1"/>
                </a:solidFill>
                <a:latin typeface="Helvetica Neue Medium"/>
                <a:ea typeface="Helvetica Neue Medium"/>
                <a:cs typeface="Helvetica Neue Medium"/>
                <a:sym typeface="Helvetica Neue Medium"/>
              </a:rPr>
              <a:t> </a:t>
            </a:r>
            <a:r>
              <a:rPr lang="en-GB" sz="2800" dirty="0">
                <a:solidFill>
                  <a:schemeClr val="tx1"/>
                </a:solidFill>
                <a:latin typeface="Helvetica Neue Medium"/>
                <a:ea typeface="Helvetica Neue Medium"/>
                <a:cs typeface="Helvetica Neue Medium"/>
                <a:sym typeface="Helvetica Neue Medium"/>
              </a:rPr>
              <a:t>on the revision of CXC 74-2014, </a:t>
            </a:r>
            <a:r>
              <a:rPr lang="tr-TR" sz="2800" dirty="0">
                <a:solidFill>
                  <a:schemeClr val="tx1"/>
                </a:solidFill>
                <a:latin typeface="Helvetica Neue Medium"/>
                <a:ea typeface="Helvetica Neue Medium"/>
                <a:cs typeface="Helvetica Neue Medium"/>
                <a:sym typeface="Helvetica Neue Medium"/>
              </a:rPr>
              <a:t>and </a:t>
            </a:r>
            <a:r>
              <a:rPr lang="en-GB" sz="2800" dirty="0">
                <a:solidFill>
                  <a:schemeClr val="tx1"/>
                </a:solidFill>
                <a:latin typeface="Helvetica Neue Medium"/>
                <a:ea typeface="Helvetica Neue Medium"/>
                <a:cs typeface="Helvetica Neue Medium"/>
                <a:sym typeface="Helvetica Neue Medium"/>
              </a:rPr>
              <a:t>forward the project document to CAC48 for approval as new work</a:t>
            </a:r>
            <a:r>
              <a:rPr lang="tr-TR" sz="2800" dirty="0">
                <a:solidFill>
                  <a:schemeClr val="tx1"/>
                </a:solidFill>
                <a:latin typeface="Helvetica Neue Medium"/>
                <a:ea typeface="Helvetica Neue Medium"/>
                <a:cs typeface="Helvetica Neue Medium"/>
                <a:sym typeface="Helvetica Neue Medium"/>
              </a:rPr>
              <a:t>.</a:t>
            </a:r>
            <a:endParaRPr kumimoji="0" lang="en-GB" sz="28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sp>
        <p:nvSpPr>
          <p:cNvPr id="11" name="Dikdörtgen 10">
            <a:extLst>
              <a:ext uri="{FF2B5EF4-FFF2-40B4-BE49-F238E27FC236}">
                <a16:creationId xmlns:a16="http://schemas.microsoft.com/office/drawing/2014/main" id="{4B6D5D61-E4BB-49A9-9697-2865F040FF25}"/>
              </a:ext>
            </a:extLst>
          </p:cNvPr>
          <p:cNvSpPr/>
          <p:nvPr/>
        </p:nvSpPr>
        <p:spPr>
          <a:xfrm>
            <a:off x="344939" y="4919520"/>
            <a:ext cx="5748339" cy="595035"/>
          </a:xfrm>
          <a:prstGeom prst="rect">
            <a:avLst/>
          </a:prstGeom>
          <a:solidFill>
            <a:srgbClr val="92D05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tr-TR" sz="3200" b="0" i="0" u="none" strike="noStrike" cap="none" spc="0" normalizeH="0" dirty="0">
                <a:ln>
                  <a:noFill/>
                </a:ln>
                <a:solidFill>
                  <a:srgbClr val="FFFFFF"/>
                </a:solidFill>
                <a:effectLst/>
                <a:uFillTx/>
                <a:latin typeface="Helvetica Neue Medium"/>
                <a:ea typeface="Helvetica Neue Medium"/>
                <a:cs typeface="Helvetica Neue Medium"/>
                <a:sym typeface="Helvetica Neue Medium"/>
              </a:rPr>
              <a:t>CAC48</a:t>
            </a: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2" name="Dikdörtgen 11">
            <a:extLst>
              <a:ext uri="{FF2B5EF4-FFF2-40B4-BE49-F238E27FC236}">
                <a16:creationId xmlns:a16="http://schemas.microsoft.com/office/drawing/2014/main" id="{B303DAB4-7768-4E76-9224-9359A616DB01}"/>
              </a:ext>
            </a:extLst>
          </p:cNvPr>
          <p:cNvSpPr/>
          <p:nvPr/>
        </p:nvSpPr>
        <p:spPr>
          <a:xfrm>
            <a:off x="6093277" y="4955083"/>
            <a:ext cx="17849849" cy="528693"/>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825500"/>
            <a:r>
              <a:rPr lang="en-GB" sz="2800" dirty="0">
                <a:solidFill>
                  <a:schemeClr val="tx1"/>
                </a:solidFill>
                <a:latin typeface="Helvetica Neue Medium"/>
                <a:ea typeface="Helvetica Neue Medium"/>
                <a:cs typeface="Helvetica Neue Medium"/>
                <a:sym typeface="Helvetica Neue Medium"/>
              </a:rPr>
              <a:t>approved the revision of the CXC74-2014 as new work</a:t>
            </a:r>
            <a:r>
              <a:rPr lang="tr-TR" sz="2800" dirty="0">
                <a:solidFill>
                  <a:schemeClr val="tx1"/>
                </a:solidFill>
                <a:latin typeface="Helvetica Neue Medium"/>
                <a:ea typeface="Helvetica Neue Medium"/>
                <a:cs typeface="Helvetica Neue Medium"/>
                <a:sym typeface="Helvetica Neue Medium"/>
              </a:rPr>
              <a:t> </a:t>
            </a:r>
            <a:r>
              <a:rPr lang="en-GB" sz="2800" dirty="0">
                <a:solidFill>
                  <a:schemeClr val="tx1"/>
                </a:solidFill>
                <a:latin typeface="Helvetica Neue Medium"/>
                <a:ea typeface="Helvetica Neue Medium"/>
                <a:cs typeface="Helvetica Neue Medium"/>
                <a:sym typeface="Helvetica Neue Medium"/>
              </a:rPr>
              <a:t>for CCCF</a:t>
            </a:r>
            <a:endParaRPr kumimoji="0" lang="en-GB" sz="28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sp>
        <p:nvSpPr>
          <p:cNvPr id="13" name="Aşağı Ok 10">
            <a:extLst>
              <a:ext uri="{FF2B5EF4-FFF2-40B4-BE49-F238E27FC236}">
                <a16:creationId xmlns:a16="http://schemas.microsoft.com/office/drawing/2014/main" id="{1D798808-5A17-4A41-BB17-48633AE714A3}"/>
              </a:ext>
            </a:extLst>
          </p:cNvPr>
          <p:cNvSpPr/>
          <p:nvPr/>
        </p:nvSpPr>
        <p:spPr>
          <a:xfrm>
            <a:off x="3009558" y="2873264"/>
            <a:ext cx="419100" cy="719077"/>
          </a:xfrm>
          <a:prstGeom prst="downArrow">
            <a:avLst/>
          </a:prstGeom>
          <a:solidFill>
            <a:srgbClr val="FF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4" name="Aşağı Ok 11">
            <a:extLst>
              <a:ext uri="{FF2B5EF4-FFF2-40B4-BE49-F238E27FC236}">
                <a16:creationId xmlns:a16="http://schemas.microsoft.com/office/drawing/2014/main" id="{28CC4C63-6FCE-4721-B9D0-3D720A38A08C}"/>
              </a:ext>
            </a:extLst>
          </p:cNvPr>
          <p:cNvSpPr/>
          <p:nvPr/>
        </p:nvSpPr>
        <p:spPr>
          <a:xfrm>
            <a:off x="3009558" y="4253990"/>
            <a:ext cx="419100" cy="719077"/>
          </a:xfrm>
          <a:prstGeom prst="downArrow">
            <a:avLst/>
          </a:prstGeom>
          <a:solidFill>
            <a:srgbClr val="FF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
        <p:nvSpPr>
          <p:cNvPr id="15" name="Dikdörtgen 14">
            <a:extLst>
              <a:ext uri="{FF2B5EF4-FFF2-40B4-BE49-F238E27FC236}">
                <a16:creationId xmlns:a16="http://schemas.microsoft.com/office/drawing/2014/main" id="{2DBFFB2A-8855-4D00-8B9D-036CF3ACF044}"/>
              </a:ext>
            </a:extLst>
          </p:cNvPr>
          <p:cNvSpPr/>
          <p:nvPr/>
        </p:nvSpPr>
        <p:spPr>
          <a:xfrm>
            <a:off x="344939" y="6282262"/>
            <a:ext cx="5748339" cy="595035"/>
          </a:xfrm>
          <a:prstGeom prst="rect">
            <a:avLst/>
          </a:prstGeom>
          <a:solidFill>
            <a:srgbClr val="92D05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tr-TR" sz="3200" b="0" i="0" u="none" strike="noStrike" cap="none" spc="0" normalizeH="0" dirty="0">
                <a:ln>
                  <a:noFill/>
                </a:ln>
                <a:solidFill>
                  <a:srgbClr val="FFFFFF"/>
                </a:solidFill>
                <a:effectLst/>
                <a:uFillTx/>
                <a:latin typeface="Helvetica Neue Medium"/>
                <a:ea typeface="Helvetica Neue Medium"/>
                <a:cs typeface="Helvetica Neue Medium"/>
                <a:sym typeface="Helvetica Neue Medium"/>
              </a:rPr>
              <a:t>CCCF18</a:t>
            </a:r>
            <a:endParaRPr kumimoji="0" lang="en-GB" sz="3200" b="0" i="0" u="none" strike="noStrike" cap="none" spc="0" normalizeH="0" baseline="0" dirty="0">
              <a:ln>
                <a:noFill/>
              </a:ln>
              <a:solidFill>
                <a:srgbClr val="FFFFFF"/>
              </a:solidFill>
              <a:effectLst/>
              <a:uFillTx/>
              <a:latin typeface="Helvetica Neue Medium"/>
              <a:ea typeface="Helvetica Neue Medium"/>
              <a:cs typeface="Helvetica Neue Medium"/>
              <a:sym typeface="Helvetica Neue Medium"/>
            </a:endParaRPr>
          </a:p>
        </p:txBody>
      </p:sp>
      <p:sp>
        <p:nvSpPr>
          <p:cNvPr id="16" name="Dikdörtgen 15">
            <a:extLst>
              <a:ext uri="{FF2B5EF4-FFF2-40B4-BE49-F238E27FC236}">
                <a16:creationId xmlns:a16="http://schemas.microsoft.com/office/drawing/2014/main" id="{31E8362C-3D36-496C-93C2-EA4ECC3EB395}"/>
              </a:ext>
            </a:extLst>
          </p:cNvPr>
          <p:cNvSpPr/>
          <p:nvPr/>
        </p:nvSpPr>
        <p:spPr>
          <a:xfrm>
            <a:off x="6093277" y="6180085"/>
            <a:ext cx="17849849" cy="5704126"/>
          </a:xfrm>
          <a:prstGeom prst="rect">
            <a:avLst/>
          </a:prstGeom>
          <a:solidFill>
            <a:schemeClr val="bg1">
              <a:lumMod val="85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825500"/>
            <a:r>
              <a:rPr lang="en-GB" sz="2800" dirty="0">
                <a:solidFill>
                  <a:schemeClr val="tx1"/>
                </a:solidFill>
                <a:latin typeface="Helvetica Neue Medium"/>
                <a:ea typeface="Helvetica Neue Medium"/>
                <a:cs typeface="Helvetica Neue Medium"/>
                <a:sym typeface="Helvetica Neue Medium"/>
              </a:rPr>
              <a:t>agreed to re-establish the EWG to revise</a:t>
            </a:r>
            <a:r>
              <a:rPr lang="tr-TR" sz="2800" dirty="0">
                <a:solidFill>
                  <a:schemeClr val="tx1"/>
                </a:solidFill>
                <a:latin typeface="Helvetica Neue Medium"/>
                <a:ea typeface="Helvetica Neue Medium"/>
                <a:cs typeface="Helvetica Neue Medium"/>
                <a:sym typeface="Helvetica Neue Medium"/>
              </a:rPr>
              <a:t> </a:t>
            </a:r>
            <a:r>
              <a:rPr lang="en-GB" sz="2800" dirty="0">
                <a:solidFill>
                  <a:schemeClr val="tx1"/>
                </a:solidFill>
                <a:latin typeface="Helvetica Neue Medium"/>
                <a:ea typeface="Helvetica Neue Medium"/>
                <a:cs typeface="Helvetica Neue Medium"/>
                <a:sym typeface="Helvetica Neue Medium"/>
              </a:rPr>
              <a:t>CXC74</a:t>
            </a:r>
            <a:r>
              <a:rPr lang="tr-TR" sz="2800" dirty="0">
                <a:solidFill>
                  <a:schemeClr val="tx1"/>
                </a:solidFill>
                <a:latin typeface="Helvetica Neue Medium"/>
                <a:ea typeface="Helvetica Neue Medium"/>
                <a:cs typeface="Helvetica Neue Medium"/>
                <a:sym typeface="Helvetica Neue Medium"/>
              </a:rPr>
              <a:t>-2014</a:t>
            </a:r>
            <a:r>
              <a:rPr lang="en-GB" sz="2800" dirty="0">
                <a:solidFill>
                  <a:schemeClr val="tx1"/>
                </a:solidFill>
                <a:latin typeface="Helvetica Neue Medium"/>
                <a:ea typeface="Helvetica Neue Medium"/>
                <a:cs typeface="Helvetica Neue Medium"/>
                <a:sym typeface="Helvetica Neue Medium"/>
              </a:rPr>
              <a:t> for consideration by CCCF19, which will address the following:</a:t>
            </a:r>
            <a:endParaRPr lang="tr-TR" sz="2800" dirty="0">
              <a:solidFill>
                <a:schemeClr val="tx1"/>
              </a:solidFill>
              <a:latin typeface="Helvetica Neue Medium"/>
              <a:ea typeface="Helvetica Neue Medium"/>
              <a:cs typeface="Helvetica Neue Medium"/>
              <a:sym typeface="Helvetica Neue Medium"/>
            </a:endParaRPr>
          </a:p>
          <a:p>
            <a:pPr marL="457200" indent="-457200" algn="just" defTabSz="825500">
              <a:buFontTx/>
              <a:buChar char="-"/>
            </a:pPr>
            <a:r>
              <a:rPr lang="en-GB" sz="2800" dirty="0">
                <a:solidFill>
                  <a:schemeClr val="tx1"/>
                </a:solidFill>
                <a:latin typeface="Helvetica Neue Medium"/>
                <a:ea typeface="Helvetica Neue Medium"/>
                <a:cs typeface="Helvetica Neue Medium"/>
                <a:sym typeface="Helvetica Neue Medium"/>
              </a:rPr>
              <a:t>Additional foods affected by PAs, such as grains and grain-based products, teas, herbal infusions,</a:t>
            </a:r>
            <a:r>
              <a:rPr lang="tr-TR" sz="2800" dirty="0">
                <a:solidFill>
                  <a:schemeClr val="tx1"/>
                </a:solidFill>
                <a:latin typeface="Helvetica Neue Medium"/>
                <a:ea typeface="Helvetica Neue Medium"/>
                <a:cs typeface="Helvetica Neue Medium"/>
                <a:sym typeface="Helvetica Neue Medium"/>
              </a:rPr>
              <a:t> </a:t>
            </a:r>
            <a:r>
              <a:rPr lang="en-GB" sz="2800" dirty="0">
                <a:solidFill>
                  <a:schemeClr val="tx1"/>
                </a:solidFill>
                <a:latin typeface="Helvetica Neue Medium"/>
                <a:ea typeface="Helvetica Neue Medium"/>
                <a:cs typeface="Helvetica Neue Medium"/>
                <a:sym typeface="Helvetica Neue Medium"/>
              </a:rPr>
              <a:t>herbal and pollen-based food supplements, salad plants, culinary herbs, spices, honey, and pollen.</a:t>
            </a:r>
            <a:endParaRPr lang="tr-TR" sz="2800" dirty="0">
              <a:solidFill>
                <a:schemeClr val="tx1"/>
              </a:solidFill>
              <a:latin typeface="Helvetica Neue Medium"/>
              <a:ea typeface="Helvetica Neue Medium"/>
              <a:cs typeface="Helvetica Neue Medium"/>
              <a:sym typeface="Helvetica Neue Medium"/>
            </a:endParaRPr>
          </a:p>
          <a:p>
            <a:pPr marL="457200" indent="-457200" algn="just" defTabSz="825500">
              <a:buFontTx/>
              <a:buChar char="-"/>
            </a:pPr>
            <a:r>
              <a:rPr lang="en-GB" sz="2800" dirty="0">
                <a:solidFill>
                  <a:schemeClr val="tx1"/>
                </a:solidFill>
                <a:latin typeface="Helvetica Neue Medium"/>
                <a:ea typeface="Helvetica Neue Medium"/>
                <a:cs typeface="Helvetica Neue Medium"/>
                <a:sym typeface="Helvetica Neue Medium"/>
              </a:rPr>
              <a:t>Specific practices for beekeeping not covered under the measures for weed control mentioned in the</a:t>
            </a:r>
            <a:r>
              <a:rPr lang="tr-TR" sz="2800" dirty="0">
                <a:solidFill>
                  <a:schemeClr val="tx1"/>
                </a:solidFill>
                <a:latin typeface="Helvetica Neue Medium"/>
                <a:ea typeface="Helvetica Neue Medium"/>
                <a:cs typeface="Helvetica Neue Medium"/>
                <a:sym typeface="Helvetica Neue Medium"/>
              </a:rPr>
              <a:t> </a:t>
            </a:r>
            <a:r>
              <a:rPr lang="en-GB" sz="2800" dirty="0">
                <a:solidFill>
                  <a:schemeClr val="tx1"/>
                </a:solidFill>
                <a:latin typeface="Helvetica Neue Medium"/>
                <a:ea typeface="Helvetica Neue Medium"/>
                <a:cs typeface="Helvetica Neue Medium"/>
                <a:sym typeface="Helvetica Neue Medium"/>
              </a:rPr>
              <a:t>current </a:t>
            </a:r>
            <a:r>
              <a:rPr lang="en-GB" sz="2800" dirty="0" err="1">
                <a:solidFill>
                  <a:schemeClr val="tx1"/>
                </a:solidFill>
                <a:latin typeface="Helvetica Neue Medium"/>
                <a:ea typeface="Helvetica Neue Medium"/>
                <a:cs typeface="Helvetica Neue Medium"/>
                <a:sym typeface="Helvetica Neue Medium"/>
              </a:rPr>
              <a:t>CoP.</a:t>
            </a:r>
            <a:endParaRPr lang="tr-TR" sz="2800" dirty="0">
              <a:solidFill>
                <a:schemeClr val="tx1"/>
              </a:solidFill>
              <a:latin typeface="Helvetica Neue Medium"/>
              <a:ea typeface="Helvetica Neue Medium"/>
              <a:cs typeface="Helvetica Neue Medium"/>
              <a:sym typeface="Helvetica Neue Medium"/>
            </a:endParaRPr>
          </a:p>
          <a:p>
            <a:pPr marL="457200" indent="-457200" algn="just" defTabSz="825500">
              <a:buFontTx/>
              <a:buChar char="-"/>
            </a:pPr>
            <a:r>
              <a:rPr lang="en-GB" sz="2800" dirty="0">
                <a:solidFill>
                  <a:schemeClr val="tx1"/>
                </a:solidFill>
                <a:latin typeface="Helvetica Neue Medium"/>
                <a:ea typeface="Helvetica Neue Medium"/>
                <a:cs typeface="Helvetica Neue Medium"/>
                <a:sym typeface="Helvetica Neue Medium"/>
              </a:rPr>
              <a:t>New approaches to weed control in primary production and recommendations for food and feed</a:t>
            </a:r>
            <a:r>
              <a:rPr lang="tr-TR" sz="2800" dirty="0">
                <a:solidFill>
                  <a:schemeClr val="tx1"/>
                </a:solidFill>
                <a:latin typeface="Helvetica Neue Medium"/>
                <a:ea typeface="Helvetica Neue Medium"/>
                <a:cs typeface="Helvetica Neue Medium"/>
                <a:sym typeface="Helvetica Neue Medium"/>
              </a:rPr>
              <a:t> </a:t>
            </a:r>
            <a:r>
              <a:rPr lang="en-GB" sz="2800" dirty="0">
                <a:solidFill>
                  <a:schemeClr val="tx1"/>
                </a:solidFill>
                <a:latin typeface="Helvetica Neue Medium"/>
                <a:ea typeface="Helvetica Neue Medium"/>
                <a:cs typeface="Helvetica Neue Medium"/>
                <a:sym typeface="Helvetica Neue Medium"/>
              </a:rPr>
              <a:t>establishments on good manufacturing/hygiene practices.</a:t>
            </a:r>
            <a:endParaRPr lang="tr-TR" sz="2800" dirty="0">
              <a:solidFill>
                <a:schemeClr val="tx1"/>
              </a:solidFill>
              <a:latin typeface="Helvetica Neue Medium"/>
              <a:ea typeface="Helvetica Neue Medium"/>
              <a:cs typeface="Helvetica Neue Medium"/>
              <a:sym typeface="Helvetica Neue Medium"/>
            </a:endParaRPr>
          </a:p>
          <a:p>
            <a:pPr marL="457200" indent="-457200" algn="just" defTabSz="825500">
              <a:buFontTx/>
              <a:buChar char="-"/>
            </a:pPr>
            <a:r>
              <a:rPr lang="en-GB" sz="2800" dirty="0">
                <a:solidFill>
                  <a:schemeClr val="tx1"/>
                </a:solidFill>
                <a:latin typeface="Helvetica Neue Medium"/>
                <a:ea typeface="Helvetica Neue Medium"/>
                <a:cs typeface="Helvetica Neue Medium"/>
                <a:sym typeface="Helvetica Neue Medium"/>
              </a:rPr>
              <a:t>Measures that are practicable and feasible for small and medium enterprises. </a:t>
            </a:r>
            <a:endParaRPr lang="tr-TR" sz="2800" dirty="0">
              <a:solidFill>
                <a:schemeClr val="tx1"/>
              </a:solidFill>
              <a:latin typeface="Helvetica Neue Medium"/>
              <a:ea typeface="Helvetica Neue Medium"/>
              <a:cs typeface="Helvetica Neue Medium"/>
              <a:sym typeface="Helvetica Neue Medium"/>
            </a:endParaRPr>
          </a:p>
          <a:p>
            <a:pPr marL="457200" indent="-457200" algn="just" defTabSz="825500">
              <a:buFontTx/>
              <a:buChar char="-"/>
            </a:pPr>
            <a:r>
              <a:rPr lang="en-GB" sz="2800" dirty="0">
                <a:solidFill>
                  <a:schemeClr val="tx1"/>
                </a:solidFill>
                <a:latin typeface="Helvetica Neue Medium"/>
                <a:ea typeface="Helvetica Neue Medium"/>
                <a:cs typeface="Helvetica Neue Medium"/>
                <a:sym typeface="Helvetica Neue Medium"/>
              </a:rPr>
              <a:t>Pasture management taking into account the sensitivity of different animal species to PAs based on</a:t>
            </a:r>
            <a:r>
              <a:rPr lang="tr-TR" sz="2800" dirty="0">
                <a:solidFill>
                  <a:schemeClr val="tx1"/>
                </a:solidFill>
                <a:latin typeface="Helvetica Neue Medium"/>
                <a:ea typeface="Helvetica Neue Medium"/>
                <a:cs typeface="Helvetica Neue Medium"/>
                <a:sym typeface="Helvetica Neue Medium"/>
              </a:rPr>
              <a:t> </a:t>
            </a:r>
            <a:r>
              <a:rPr lang="en-GB" sz="2800" dirty="0">
                <a:solidFill>
                  <a:schemeClr val="tx1"/>
                </a:solidFill>
                <a:latin typeface="Helvetica Neue Medium"/>
                <a:ea typeface="Helvetica Neue Medium"/>
                <a:cs typeface="Helvetica Neue Medium"/>
                <a:sym typeface="Helvetica Neue Medium"/>
              </a:rPr>
              <a:t>new findings in recent scientific literature.</a:t>
            </a:r>
            <a:endParaRPr lang="tr-TR" sz="2800" dirty="0">
              <a:solidFill>
                <a:schemeClr val="tx1"/>
              </a:solidFill>
              <a:latin typeface="Helvetica Neue Medium"/>
              <a:ea typeface="Helvetica Neue Medium"/>
              <a:cs typeface="Helvetica Neue Medium"/>
              <a:sym typeface="Helvetica Neue Medium"/>
            </a:endParaRPr>
          </a:p>
          <a:p>
            <a:pPr marL="457200" indent="-457200" algn="just" defTabSz="825500">
              <a:buFontTx/>
              <a:buChar char="-"/>
            </a:pPr>
            <a:r>
              <a:rPr lang="en-GB" sz="2800" dirty="0">
                <a:solidFill>
                  <a:schemeClr val="tx1"/>
                </a:solidFill>
                <a:latin typeface="Helvetica Neue Medium"/>
                <a:ea typeface="Helvetica Neue Medium"/>
                <a:cs typeface="Helvetica Neue Medium"/>
                <a:sym typeface="Helvetica Neue Medium"/>
              </a:rPr>
              <a:t>Measures on how to deal with supplements (</a:t>
            </a:r>
            <a:r>
              <a:rPr lang="en-GB" sz="2800" dirty="0" err="1">
                <a:solidFill>
                  <a:schemeClr val="tx1"/>
                </a:solidFill>
                <a:latin typeface="Helvetica Neue Medium"/>
                <a:ea typeface="Helvetica Neue Medium"/>
                <a:cs typeface="Helvetica Neue Medium"/>
                <a:sym typeface="Helvetica Neue Medium"/>
              </a:rPr>
              <a:t>ayurvedic</a:t>
            </a:r>
            <a:r>
              <a:rPr lang="en-GB" sz="2800" dirty="0">
                <a:solidFill>
                  <a:schemeClr val="tx1"/>
                </a:solidFill>
                <a:latin typeface="Helvetica Neue Medium"/>
                <a:ea typeface="Helvetica Neue Medium"/>
                <a:cs typeface="Helvetica Neue Medium"/>
                <a:sym typeface="Helvetica Neue Medium"/>
              </a:rPr>
              <a:t>/herbal products) when they are regulated as</a:t>
            </a:r>
            <a:r>
              <a:rPr lang="tr-TR" sz="2800" dirty="0">
                <a:solidFill>
                  <a:schemeClr val="tx1"/>
                </a:solidFill>
                <a:latin typeface="Helvetica Neue Medium"/>
                <a:ea typeface="Helvetica Neue Medium"/>
                <a:cs typeface="Helvetica Neue Medium"/>
                <a:sym typeface="Helvetica Neue Medium"/>
              </a:rPr>
              <a:t> </a:t>
            </a:r>
            <a:r>
              <a:rPr lang="en-GB" sz="2800" dirty="0">
                <a:solidFill>
                  <a:schemeClr val="tx1"/>
                </a:solidFill>
                <a:latin typeface="Helvetica Neue Medium"/>
                <a:ea typeface="Helvetica Neue Medium"/>
                <a:cs typeface="Helvetica Neue Medium"/>
                <a:sym typeface="Helvetica Neue Medium"/>
              </a:rPr>
              <a:t>foods.</a:t>
            </a:r>
            <a:endParaRPr lang="tr-TR" sz="2800" dirty="0">
              <a:solidFill>
                <a:schemeClr val="tx1"/>
              </a:solidFill>
              <a:latin typeface="Helvetica Neue Medium"/>
              <a:ea typeface="Helvetica Neue Medium"/>
              <a:cs typeface="Helvetica Neue Medium"/>
              <a:sym typeface="Helvetica Neue Medium"/>
            </a:endParaRPr>
          </a:p>
          <a:p>
            <a:pPr marL="457200" indent="-457200" algn="just" defTabSz="825500">
              <a:buFontTx/>
              <a:buChar char="-"/>
            </a:pPr>
            <a:r>
              <a:rPr lang="en-GB" sz="2800" dirty="0">
                <a:solidFill>
                  <a:schemeClr val="tx1"/>
                </a:solidFill>
                <a:latin typeface="Helvetica Neue Medium"/>
                <a:ea typeface="Helvetica Neue Medium"/>
                <a:cs typeface="Helvetica Neue Medium"/>
                <a:sym typeface="Helvetica Neue Medium"/>
              </a:rPr>
              <a:t>The inherent levels of PAs in plants and the risks associated with different species. </a:t>
            </a:r>
            <a:endParaRPr kumimoji="0" lang="en-GB" sz="2800" b="0" i="0" u="none" strike="noStrike" cap="none" spc="0" normalizeH="0" baseline="0" dirty="0">
              <a:ln>
                <a:noFill/>
              </a:ln>
              <a:solidFill>
                <a:schemeClr val="tx1"/>
              </a:solidFill>
              <a:effectLst/>
              <a:uFillTx/>
              <a:latin typeface="Helvetica Neue Medium"/>
              <a:ea typeface="Helvetica Neue Medium"/>
              <a:cs typeface="Helvetica Neue Medium"/>
              <a:sym typeface="Helvetica Neue Medium"/>
            </a:endParaRPr>
          </a:p>
        </p:txBody>
      </p:sp>
      <p:sp>
        <p:nvSpPr>
          <p:cNvPr id="17" name="Aşağı Ok 14">
            <a:extLst>
              <a:ext uri="{FF2B5EF4-FFF2-40B4-BE49-F238E27FC236}">
                <a16:creationId xmlns:a16="http://schemas.microsoft.com/office/drawing/2014/main" id="{CAD5923E-31A1-4409-BB12-7B3F3362A0E8}"/>
              </a:ext>
            </a:extLst>
          </p:cNvPr>
          <p:cNvSpPr/>
          <p:nvPr/>
        </p:nvSpPr>
        <p:spPr>
          <a:xfrm>
            <a:off x="3009558" y="5563185"/>
            <a:ext cx="419100" cy="719077"/>
          </a:xfrm>
          <a:prstGeom prst="downArrow">
            <a:avLst/>
          </a:prstGeom>
          <a:solidFill>
            <a:srgbClr val="FF00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7B994CC-CBE6-4625-AFD8-2707536904A0}"/>
              </a:ext>
            </a:extLst>
          </p:cNvPr>
          <p:cNvSpPr txBox="1"/>
          <p:nvPr/>
        </p:nvSpPr>
        <p:spPr>
          <a:xfrm>
            <a:off x="8848725" y="1078514"/>
            <a:ext cx="6686549" cy="1015663"/>
          </a:xfrm>
          <a:prstGeom prst="rect">
            <a:avLst/>
          </a:prstGeom>
          <a:noFill/>
        </p:spPr>
        <p:txBody>
          <a:bodyPr wrap="square">
            <a:spAutoFit/>
          </a:bodyPr>
          <a:lstStyle/>
          <a:p>
            <a:pPr>
              <a:defRPr sz="2700" b="1">
                <a:solidFill>
                  <a:srgbClr val="1F3041"/>
                </a:solidFill>
                <a:latin typeface="Aptos Display"/>
              </a:defRPr>
            </a:pPr>
            <a:r>
              <a:rPr sz="6000" dirty="0">
                <a:latin typeface="Bernina Sans Condensed"/>
              </a:rPr>
              <a:t>WORK PROCESS</a:t>
            </a:r>
          </a:p>
        </p:txBody>
      </p:sp>
      <p:cxnSp>
        <p:nvCxnSpPr>
          <p:cNvPr id="3" name="Connector 3">
            <a:extLst>
              <a:ext uri="{FF2B5EF4-FFF2-40B4-BE49-F238E27FC236}">
                <a16:creationId xmlns:a16="http://schemas.microsoft.com/office/drawing/2014/main" id="{DAF95146-E51B-4BFE-B94B-AF6C8C450918}"/>
              </a:ext>
            </a:extLst>
          </p:cNvPr>
          <p:cNvCxnSpPr>
            <a:cxnSpLocks/>
            <a:endCxn id="22" idx="6"/>
          </p:cNvCxnSpPr>
          <p:nvPr/>
        </p:nvCxnSpPr>
        <p:spPr>
          <a:xfrm flipV="1">
            <a:off x="3083316" y="3870913"/>
            <a:ext cx="18217368" cy="26747"/>
          </a:xfrm>
          <a:prstGeom prst="line">
            <a:avLst/>
          </a:prstGeom>
          <a:ln w="27940">
            <a:solidFill>
              <a:srgbClr val="919CA8"/>
            </a:solidFill>
          </a:ln>
        </p:spPr>
        <p:style>
          <a:lnRef idx="2">
            <a:schemeClr val="accent1"/>
          </a:lnRef>
          <a:fillRef idx="0">
            <a:schemeClr val="accent1"/>
          </a:fillRef>
          <a:effectRef idx="1">
            <a:schemeClr val="accent1"/>
          </a:effectRef>
          <a:fontRef idx="minor">
            <a:schemeClr val="tx1"/>
          </a:fontRef>
        </p:style>
      </p:cxnSp>
      <p:sp>
        <p:nvSpPr>
          <p:cNvPr id="4" name="Oval 3">
            <a:extLst>
              <a:ext uri="{FF2B5EF4-FFF2-40B4-BE49-F238E27FC236}">
                <a16:creationId xmlns:a16="http://schemas.microsoft.com/office/drawing/2014/main" id="{478C0440-F45B-4A7D-96A9-1059EAF8A77B}"/>
              </a:ext>
            </a:extLst>
          </p:cNvPr>
          <p:cNvSpPr/>
          <p:nvPr/>
        </p:nvSpPr>
        <p:spPr>
          <a:xfrm>
            <a:off x="8556161" y="3722621"/>
            <a:ext cx="384022" cy="384022"/>
          </a:xfrm>
          <a:prstGeom prst="ellipse">
            <a:avLst/>
          </a:prstGeom>
          <a:solidFill>
            <a:srgbClr val="2D75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Bernina Sans Condensed"/>
            </a:endParaRPr>
          </a:p>
        </p:txBody>
      </p:sp>
      <p:sp>
        <p:nvSpPr>
          <p:cNvPr id="5" name="TextBox 5">
            <a:extLst>
              <a:ext uri="{FF2B5EF4-FFF2-40B4-BE49-F238E27FC236}">
                <a16:creationId xmlns:a16="http://schemas.microsoft.com/office/drawing/2014/main" id="{261F60F7-1C90-4542-9DB8-D1A940DB9C3F}"/>
              </a:ext>
            </a:extLst>
          </p:cNvPr>
          <p:cNvSpPr txBox="1"/>
          <p:nvPr/>
        </p:nvSpPr>
        <p:spPr>
          <a:xfrm>
            <a:off x="7810597" y="3137846"/>
            <a:ext cx="1731564" cy="584775"/>
          </a:xfrm>
          <a:prstGeom prst="rect">
            <a:avLst/>
          </a:prstGeom>
          <a:noFill/>
        </p:spPr>
        <p:txBody>
          <a:bodyPr wrap="none">
            <a:spAutoFit/>
          </a:bodyPr>
          <a:lstStyle/>
          <a:p>
            <a:pPr algn="ctr">
              <a:defRPr sz="1100" b="1">
                <a:solidFill>
                  <a:srgbClr val="2D7582"/>
                </a:solidFill>
                <a:latin typeface="Aptos"/>
              </a:defRPr>
            </a:pPr>
            <a:r>
              <a:rPr lang="tr-TR" sz="3200" dirty="0">
                <a:latin typeface="Bernina Sans Condensed"/>
              </a:rPr>
              <a:t>FEB 2026</a:t>
            </a:r>
            <a:endParaRPr sz="3200" dirty="0">
              <a:latin typeface="Bernina Sans Condensed"/>
            </a:endParaRPr>
          </a:p>
        </p:txBody>
      </p:sp>
      <p:sp>
        <p:nvSpPr>
          <p:cNvPr id="6" name="Rounded Rectangle 6">
            <a:extLst>
              <a:ext uri="{FF2B5EF4-FFF2-40B4-BE49-F238E27FC236}">
                <a16:creationId xmlns:a16="http://schemas.microsoft.com/office/drawing/2014/main" id="{941B6838-347F-4925-B103-113F7F3F29B9}"/>
              </a:ext>
            </a:extLst>
          </p:cNvPr>
          <p:cNvSpPr/>
          <p:nvPr/>
        </p:nvSpPr>
        <p:spPr>
          <a:xfrm>
            <a:off x="523896" y="4315626"/>
            <a:ext cx="4907018" cy="6675466"/>
          </a:xfrm>
          <a:prstGeom prst="roundRect">
            <a:avLst/>
          </a:prstGeom>
          <a:solidFill>
            <a:srgbClr val="FFFFFF"/>
          </a:solidFill>
          <a:ln w="12700">
            <a:solidFill>
              <a:srgbClr val="DADF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latin typeface="Bernina Sans Condensed"/>
            </a:endParaRPr>
          </a:p>
        </p:txBody>
      </p:sp>
      <p:sp>
        <p:nvSpPr>
          <p:cNvPr id="7" name="TextBox 7">
            <a:extLst>
              <a:ext uri="{FF2B5EF4-FFF2-40B4-BE49-F238E27FC236}">
                <a16:creationId xmlns:a16="http://schemas.microsoft.com/office/drawing/2014/main" id="{49705860-770F-44B4-B2B5-2DA8C579ADBD}"/>
              </a:ext>
            </a:extLst>
          </p:cNvPr>
          <p:cNvSpPr txBox="1"/>
          <p:nvPr/>
        </p:nvSpPr>
        <p:spPr>
          <a:xfrm>
            <a:off x="1451987" y="4726793"/>
            <a:ext cx="3050836" cy="584775"/>
          </a:xfrm>
          <a:prstGeom prst="rect">
            <a:avLst/>
          </a:prstGeom>
          <a:noFill/>
        </p:spPr>
        <p:txBody>
          <a:bodyPr wrap="none">
            <a:spAutoFit/>
          </a:bodyPr>
          <a:lstStyle/>
          <a:p>
            <a:pPr algn="ctr">
              <a:defRPr sz="1250" b="1">
                <a:solidFill>
                  <a:srgbClr val="1F3041"/>
                </a:solidFill>
                <a:latin typeface="Aptos"/>
              </a:defRPr>
            </a:pPr>
            <a:r>
              <a:rPr sz="3200" dirty="0">
                <a:latin typeface="Bernina Sans Condensed"/>
              </a:rPr>
              <a:t>EWG Established</a:t>
            </a:r>
          </a:p>
        </p:txBody>
      </p:sp>
      <p:sp>
        <p:nvSpPr>
          <p:cNvPr id="8" name="Oval 7">
            <a:extLst>
              <a:ext uri="{FF2B5EF4-FFF2-40B4-BE49-F238E27FC236}">
                <a16:creationId xmlns:a16="http://schemas.microsoft.com/office/drawing/2014/main" id="{5143885A-D38D-47C5-918E-0B6F386E5F01}"/>
              </a:ext>
            </a:extLst>
          </p:cNvPr>
          <p:cNvSpPr/>
          <p:nvPr/>
        </p:nvSpPr>
        <p:spPr>
          <a:xfrm>
            <a:off x="14673016" y="3698895"/>
            <a:ext cx="384022" cy="384022"/>
          </a:xfrm>
          <a:prstGeom prst="ellipse">
            <a:avLst/>
          </a:prstGeom>
          <a:solidFill>
            <a:srgbClr val="BE84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Bernina Sans Condensed"/>
            </a:endParaRPr>
          </a:p>
        </p:txBody>
      </p:sp>
      <p:sp>
        <p:nvSpPr>
          <p:cNvPr id="15" name="Rounded Rectangle 16">
            <a:extLst>
              <a:ext uri="{FF2B5EF4-FFF2-40B4-BE49-F238E27FC236}">
                <a16:creationId xmlns:a16="http://schemas.microsoft.com/office/drawing/2014/main" id="{05321FE3-206A-4B17-BF5F-DC320D9DF513}"/>
              </a:ext>
            </a:extLst>
          </p:cNvPr>
          <p:cNvSpPr/>
          <p:nvPr/>
        </p:nvSpPr>
        <p:spPr>
          <a:xfrm>
            <a:off x="6363550" y="4315626"/>
            <a:ext cx="4625659" cy="6699323"/>
          </a:xfrm>
          <a:prstGeom prst="roundRect">
            <a:avLst/>
          </a:prstGeom>
          <a:solidFill>
            <a:srgbClr val="FFFFFF"/>
          </a:solidFill>
          <a:ln w="12700">
            <a:solidFill>
              <a:srgbClr val="DADF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dirty="0">
              <a:latin typeface="Bernina Sans Condensed"/>
            </a:endParaRPr>
          </a:p>
        </p:txBody>
      </p:sp>
      <p:sp>
        <p:nvSpPr>
          <p:cNvPr id="16" name="TextBox 17">
            <a:extLst>
              <a:ext uri="{FF2B5EF4-FFF2-40B4-BE49-F238E27FC236}">
                <a16:creationId xmlns:a16="http://schemas.microsoft.com/office/drawing/2014/main" id="{40F16651-66C8-429E-8632-4A53A7C397B4}"/>
              </a:ext>
            </a:extLst>
          </p:cNvPr>
          <p:cNvSpPr txBox="1"/>
          <p:nvPr/>
        </p:nvSpPr>
        <p:spPr>
          <a:xfrm>
            <a:off x="7727241" y="4763924"/>
            <a:ext cx="1898276" cy="584775"/>
          </a:xfrm>
          <a:prstGeom prst="rect">
            <a:avLst/>
          </a:prstGeom>
          <a:noFill/>
        </p:spPr>
        <p:txBody>
          <a:bodyPr wrap="none">
            <a:spAutoFit/>
          </a:bodyPr>
          <a:lstStyle/>
          <a:p>
            <a:pPr algn="ctr">
              <a:defRPr sz="1250" b="1">
                <a:solidFill>
                  <a:srgbClr val="1F3041"/>
                </a:solidFill>
                <a:latin typeface="Aptos"/>
              </a:defRPr>
            </a:pPr>
            <a:r>
              <a:rPr sz="3200" dirty="0">
                <a:latin typeface="Bernina Sans Condensed"/>
              </a:rPr>
              <a:t>First Draft</a:t>
            </a:r>
          </a:p>
        </p:txBody>
      </p:sp>
      <p:sp>
        <p:nvSpPr>
          <p:cNvPr id="17" name="TextBox 18">
            <a:extLst>
              <a:ext uri="{FF2B5EF4-FFF2-40B4-BE49-F238E27FC236}">
                <a16:creationId xmlns:a16="http://schemas.microsoft.com/office/drawing/2014/main" id="{397236B3-BC97-4AA5-8886-EA63C0B2D8F9}"/>
              </a:ext>
            </a:extLst>
          </p:cNvPr>
          <p:cNvSpPr txBox="1"/>
          <p:nvPr/>
        </p:nvSpPr>
        <p:spPr>
          <a:xfrm>
            <a:off x="6427987" y="5908629"/>
            <a:ext cx="4496783" cy="3046988"/>
          </a:xfrm>
          <a:prstGeom prst="rect">
            <a:avLst/>
          </a:prstGeom>
          <a:noFill/>
        </p:spPr>
        <p:txBody>
          <a:bodyPr wrap="square">
            <a:spAutoFit/>
          </a:bodyPr>
          <a:lstStyle/>
          <a:p>
            <a:pPr algn="ctr">
              <a:defRPr sz="930">
                <a:solidFill>
                  <a:srgbClr val="5F6973"/>
                </a:solidFill>
                <a:latin typeface="Aptos"/>
              </a:defRPr>
            </a:pPr>
            <a:r>
              <a:rPr lang="en-US" sz="3200" dirty="0" err="1">
                <a:latin typeface="Bernina Sans Condensed"/>
                <a:cs typeface="Calibri"/>
              </a:rPr>
              <a:t>Revized</a:t>
            </a:r>
            <a:r>
              <a:rPr lang="en-US" sz="3200" dirty="0">
                <a:latin typeface="Bernina Sans Condensed"/>
                <a:cs typeface="Calibri"/>
              </a:rPr>
              <a:t> draft CoP circulated for comments to EWG</a:t>
            </a:r>
          </a:p>
          <a:p>
            <a:pPr algn="ctr">
              <a:defRPr sz="930">
                <a:solidFill>
                  <a:srgbClr val="5F6973"/>
                </a:solidFill>
                <a:latin typeface="Aptos"/>
              </a:defRPr>
            </a:pPr>
            <a:endParaRPr lang="tr-TR" sz="3200" dirty="0">
              <a:latin typeface="Bernina Sans Condensed"/>
              <a:cs typeface="Calibri"/>
            </a:endParaRPr>
          </a:p>
          <a:p>
            <a:pPr algn="ctr">
              <a:defRPr sz="930">
                <a:solidFill>
                  <a:srgbClr val="5F6973"/>
                </a:solidFill>
                <a:latin typeface="Aptos"/>
              </a:defRPr>
            </a:pPr>
            <a:r>
              <a:rPr lang="tr-TR" sz="3200" b="1" dirty="0" err="1">
                <a:solidFill>
                  <a:schemeClr val="accent6">
                    <a:lumMod val="75000"/>
                  </a:schemeClr>
                </a:solidFill>
                <a:latin typeface="Bernina Sans Condensed"/>
              </a:rPr>
              <a:t>Comments</a:t>
            </a:r>
            <a:r>
              <a:rPr lang="tr-TR" sz="3200" b="1" dirty="0">
                <a:solidFill>
                  <a:schemeClr val="accent6">
                    <a:lumMod val="75000"/>
                  </a:schemeClr>
                </a:solidFill>
                <a:latin typeface="Bernina Sans Condensed"/>
              </a:rPr>
              <a:t> </a:t>
            </a:r>
            <a:r>
              <a:rPr lang="tr-TR" sz="3200" b="1" dirty="0" err="1">
                <a:solidFill>
                  <a:schemeClr val="accent6">
                    <a:lumMod val="75000"/>
                  </a:schemeClr>
                </a:solidFill>
                <a:latin typeface="Bernina Sans Condensed"/>
              </a:rPr>
              <a:t>received</a:t>
            </a:r>
            <a:r>
              <a:rPr lang="tr-TR" sz="3200" b="1" dirty="0">
                <a:solidFill>
                  <a:schemeClr val="accent6">
                    <a:lumMod val="75000"/>
                  </a:schemeClr>
                </a:solidFill>
                <a:latin typeface="Bernina Sans Condensed"/>
              </a:rPr>
              <a:t> </a:t>
            </a:r>
            <a:r>
              <a:rPr lang="tr-TR" sz="3200" b="1" dirty="0" err="1">
                <a:solidFill>
                  <a:schemeClr val="accent6">
                    <a:lumMod val="75000"/>
                  </a:schemeClr>
                </a:solidFill>
                <a:latin typeface="Bernina Sans Condensed"/>
              </a:rPr>
              <a:t>from</a:t>
            </a:r>
            <a:r>
              <a:rPr lang="tr-TR" sz="3200" dirty="0">
                <a:solidFill>
                  <a:schemeClr val="accent6">
                    <a:lumMod val="75000"/>
                  </a:schemeClr>
                </a:solidFill>
                <a:latin typeface="Bernina Sans Condensed"/>
              </a:rPr>
              <a:t> </a:t>
            </a:r>
            <a:r>
              <a:rPr lang="en-US" sz="3200" dirty="0">
                <a:solidFill>
                  <a:schemeClr val="accent6">
                    <a:lumMod val="75000"/>
                  </a:schemeClr>
                </a:solidFill>
                <a:latin typeface="Bernina Sans Condensed"/>
              </a:rPr>
              <a:t>Australia, Japan, and USA</a:t>
            </a:r>
            <a:endParaRPr sz="3200" dirty="0">
              <a:solidFill>
                <a:schemeClr val="accent6">
                  <a:lumMod val="75000"/>
                </a:schemeClr>
              </a:solidFill>
              <a:latin typeface="Bernina Sans Condensed"/>
              <a:cs typeface="Calibri"/>
            </a:endParaRPr>
          </a:p>
        </p:txBody>
      </p:sp>
      <p:sp>
        <p:nvSpPr>
          <p:cNvPr id="18" name="TextBox 20">
            <a:extLst>
              <a:ext uri="{FF2B5EF4-FFF2-40B4-BE49-F238E27FC236}">
                <a16:creationId xmlns:a16="http://schemas.microsoft.com/office/drawing/2014/main" id="{610A8B69-2DF4-46B7-BEB1-93BF992D8120}"/>
              </a:ext>
            </a:extLst>
          </p:cNvPr>
          <p:cNvSpPr txBox="1"/>
          <p:nvPr/>
        </p:nvSpPr>
        <p:spPr>
          <a:xfrm>
            <a:off x="13960773" y="3124890"/>
            <a:ext cx="1808508" cy="584775"/>
          </a:xfrm>
          <a:prstGeom prst="rect">
            <a:avLst/>
          </a:prstGeom>
          <a:noFill/>
        </p:spPr>
        <p:txBody>
          <a:bodyPr wrap="none">
            <a:spAutoFit/>
          </a:bodyPr>
          <a:lstStyle/>
          <a:p>
            <a:pPr algn="ctr">
              <a:defRPr sz="1100" b="1">
                <a:solidFill>
                  <a:srgbClr val="BE8430"/>
                </a:solidFill>
                <a:latin typeface="Aptos"/>
              </a:defRPr>
            </a:pPr>
            <a:r>
              <a:rPr lang="tr-TR" sz="3200" dirty="0">
                <a:latin typeface="Bernina Sans Condensed"/>
              </a:rPr>
              <a:t>APR 2026</a:t>
            </a:r>
          </a:p>
        </p:txBody>
      </p:sp>
      <p:sp>
        <p:nvSpPr>
          <p:cNvPr id="19" name="Rounded Rectangle 21">
            <a:extLst>
              <a:ext uri="{FF2B5EF4-FFF2-40B4-BE49-F238E27FC236}">
                <a16:creationId xmlns:a16="http://schemas.microsoft.com/office/drawing/2014/main" id="{884CB78E-D1BA-42B0-B0CB-718ED2450DF5}"/>
              </a:ext>
            </a:extLst>
          </p:cNvPr>
          <p:cNvSpPr/>
          <p:nvPr/>
        </p:nvSpPr>
        <p:spPr>
          <a:xfrm>
            <a:off x="12254790" y="4315626"/>
            <a:ext cx="5227526" cy="6775320"/>
          </a:xfrm>
          <a:prstGeom prst="roundRect">
            <a:avLst/>
          </a:prstGeom>
          <a:solidFill>
            <a:srgbClr val="FFFFFF"/>
          </a:solidFill>
          <a:ln w="12700">
            <a:solidFill>
              <a:srgbClr val="DADF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latin typeface="Bernina Sans Condensed"/>
            </a:endParaRPr>
          </a:p>
        </p:txBody>
      </p:sp>
      <p:sp>
        <p:nvSpPr>
          <p:cNvPr id="20" name="TextBox 22">
            <a:extLst>
              <a:ext uri="{FF2B5EF4-FFF2-40B4-BE49-F238E27FC236}">
                <a16:creationId xmlns:a16="http://schemas.microsoft.com/office/drawing/2014/main" id="{6E5453ED-8331-49BB-ACF6-0D3AC629C442}"/>
              </a:ext>
            </a:extLst>
          </p:cNvPr>
          <p:cNvSpPr txBox="1"/>
          <p:nvPr/>
        </p:nvSpPr>
        <p:spPr>
          <a:xfrm>
            <a:off x="13182087" y="4631927"/>
            <a:ext cx="3122970" cy="1077218"/>
          </a:xfrm>
          <a:prstGeom prst="rect">
            <a:avLst/>
          </a:prstGeom>
          <a:noFill/>
        </p:spPr>
        <p:txBody>
          <a:bodyPr wrap="none">
            <a:spAutoFit/>
          </a:bodyPr>
          <a:lstStyle/>
          <a:p>
            <a:pPr algn="ctr">
              <a:defRPr sz="1250" b="1">
                <a:solidFill>
                  <a:srgbClr val="1F3041"/>
                </a:solidFill>
                <a:latin typeface="Aptos"/>
              </a:defRPr>
            </a:pPr>
            <a:r>
              <a:rPr sz="3200" dirty="0">
                <a:latin typeface="Bernina Sans Condensed"/>
              </a:rPr>
              <a:t>Second Draft</a:t>
            </a:r>
            <a:r>
              <a:rPr lang="tr-TR" sz="3200" dirty="0">
                <a:latin typeface="Bernina Sans Condensed"/>
              </a:rPr>
              <a:t> and</a:t>
            </a:r>
          </a:p>
          <a:p>
            <a:pPr algn="ctr">
              <a:defRPr sz="1250" b="1">
                <a:solidFill>
                  <a:srgbClr val="1F3041"/>
                </a:solidFill>
                <a:latin typeface="Aptos"/>
              </a:defRPr>
            </a:pPr>
            <a:r>
              <a:rPr lang="tr-TR" sz="3200" dirty="0">
                <a:latin typeface="Bernina Sans Condensed"/>
              </a:rPr>
              <a:t>Virtual Meeting </a:t>
            </a:r>
            <a:endParaRPr sz="3200" dirty="0">
              <a:latin typeface="Bernina Sans Condensed"/>
            </a:endParaRPr>
          </a:p>
        </p:txBody>
      </p:sp>
      <p:sp>
        <p:nvSpPr>
          <p:cNvPr id="21" name="TextBox 23">
            <a:extLst>
              <a:ext uri="{FF2B5EF4-FFF2-40B4-BE49-F238E27FC236}">
                <a16:creationId xmlns:a16="http://schemas.microsoft.com/office/drawing/2014/main" id="{BAD0A2E0-3071-4DDE-A88D-FCA48336BACC}"/>
              </a:ext>
            </a:extLst>
          </p:cNvPr>
          <p:cNvSpPr txBox="1"/>
          <p:nvPr/>
        </p:nvSpPr>
        <p:spPr>
          <a:xfrm>
            <a:off x="12552198" y="6002064"/>
            <a:ext cx="4625658" cy="5016758"/>
          </a:xfrm>
          <a:prstGeom prst="rect">
            <a:avLst/>
          </a:prstGeom>
          <a:noFill/>
        </p:spPr>
        <p:txBody>
          <a:bodyPr wrap="square">
            <a:spAutoFit/>
          </a:bodyPr>
          <a:lstStyle/>
          <a:p>
            <a:pPr algn="ctr">
              <a:defRPr sz="930">
                <a:solidFill>
                  <a:srgbClr val="5F6973"/>
                </a:solidFill>
                <a:latin typeface="Aptos"/>
              </a:defRPr>
            </a:pPr>
            <a:r>
              <a:rPr lang="tr-TR" sz="3200" dirty="0">
                <a:latin typeface="Bernina Sans Condensed"/>
                <a:cs typeface="Calibri"/>
              </a:rPr>
              <a:t>Second </a:t>
            </a:r>
            <a:r>
              <a:rPr lang="tr-TR" sz="3200" dirty="0" err="1">
                <a:latin typeface="Bernina Sans Condensed"/>
                <a:cs typeface="Calibri"/>
              </a:rPr>
              <a:t>Draft</a:t>
            </a:r>
            <a:r>
              <a:rPr lang="tr-TR" sz="3200" dirty="0">
                <a:latin typeface="Bernina Sans Condensed"/>
                <a:cs typeface="Calibri"/>
              </a:rPr>
              <a:t> </a:t>
            </a:r>
            <a:r>
              <a:rPr sz="3200" dirty="0">
                <a:latin typeface="Bernina Sans Condensed"/>
                <a:cs typeface="Calibri"/>
              </a:rPr>
              <a:t>circulated</a:t>
            </a:r>
            <a:br>
              <a:rPr sz="3200" dirty="0">
                <a:latin typeface="Bernina Sans Condensed"/>
                <a:cs typeface="Calibri"/>
              </a:rPr>
            </a:br>
            <a:r>
              <a:rPr sz="3200" dirty="0">
                <a:latin typeface="Bernina Sans Condensed"/>
                <a:cs typeface="Calibri"/>
              </a:rPr>
              <a:t>for comments</a:t>
            </a:r>
            <a:endParaRPr lang="tr-TR" sz="3200" dirty="0">
              <a:latin typeface="Bernina Sans Condensed"/>
              <a:cs typeface="Calibri"/>
            </a:endParaRPr>
          </a:p>
          <a:p>
            <a:pPr algn="ctr">
              <a:defRPr sz="930">
                <a:solidFill>
                  <a:srgbClr val="5F6973"/>
                </a:solidFill>
                <a:latin typeface="Aptos"/>
              </a:defRPr>
            </a:pPr>
            <a:endParaRPr lang="tr-TR" sz="3200" dirty="0">
              <a:latin typeface="Bernina Sans Condensed"/>
              <a:cs typeface="Calibri"/>
            </a:endParaRPr>
          </a:p>
          <a:p>
            <a:pPr algn="ctr">
              <a:defRPr sz="930">
                <a:solidFill>
                  <a:srgbClr val="5F6973"/>
                </a:solidFill>
                <a:latin typeface="Aptos"/>
              </a:defRPr>
            </a:pPr>
            <a:r>
              <a:rPr lang="en-US" sz="3200" b="1" dirty="0">
                <a:solidFill>
                  <a:schemeClr val="accent6">
                    <a:lumMod val="75000"/>
                  </a:schemeClr>
                </a:solidFill>
                <a:latin typeface="Bernina Sans Condensed"/>
                <a:cs typeface="Calibri"/>
              </a:rPr>
              <a:t>Comments received from</a:t>
            </a:r>
            <a:endParaRPr lang="tr-TR" sz="3200" b="1" dirty="0">
              <a:solidFill>
                <a:schemeClr val="accent6">
                  <a:lumMod val="75000"/>
                </a:schemeClr>
              </a:solidFill>
              <a:latin typeface="Bernina Sans Condensed"/>
              <a:cs typeface="Calibri"/>
            </a:endParaRPr>
          </a:p>
          <a:p>
            <a:pPr algn="ctr">
              <a:defRPr sz="930">
                <a:solidFill>
                  <a:srgbClr val="5F6973"/>
                </a:solidFill>
                <a:latin typeface="Aptos"/>
              </a:defRPr>
            </a:pPr>
            <a:r>
              <a:rPr lang="en-US" sz="3200" dirty="0">
                <a:solidFill>
                  <a:schemeClr val="accent6">
                    <a:lumMod val="75000"/>
                  </a:schemeClr>
                </a:solidFill>
                <a:latin typeface="Bernina Sans Condensed"/>
                <a:cs typeface="Calibri"/>
              </a:rPr>
              <a:t>Germany, Italy, Japan, Netherlands, Singapore, Thailand, USA, and the International Alliance of Dietary/Food Supplement Associations (IADSA).</a:t>
            </a:r>
            <a:endParaRPr sz="3200" dirty="0">
              <a:solidFill>
                <a:schemeClr val="accent6">
                  <a:lumMod val="75000"/>
                </a:schemeClr>
              </a:solidFill>
              <a:latin typeface="Bernina Sans Condensed"/>
              <a:cs typeface="Calibri"/>
            </a:endParaRPr>
          </a:p>
        </p:txBody>
      </p:sp>
      <p:sp>
        <p:nvSpPr>
          <p:cNvPr id="22" name="Oval 21">
            <a:extLst>
              <a:ext uri="{FF2B5EF4-FFF2-40B4-BE49-F238E27FC236}">
                <a16:creationId xmlns:a16="http://schemas.microsoft.com/office/drawing/2014/main" id="{F6824F57-1777-4388-9C4E-D24E6C6BE6D5}"/>
              </a:ext>
            </a:extLst>
          </p:cNvPr>
          <p:cNvSpPr/>
          <p:nvPr/>
        </p:nvSpPr>
        <p:spPr>
          <a:xfrm>
            <a:off x="20916662" y="3678902"/>
            <a:ext cx="384022" cy="384022"/>
          </a:xfrm>
          <a:prstGeom prst="ellipse">
            <a:avLst/>
          </a:prstGeom>
          <a:solidFill>
            <a:srgbClr val="2D758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latin typeface="Bernina Sans Condensed"/>
            </a:endParaRPr>
          </a:p>
        </p:txBody>
      </p:sp>
      <p:sp>
        <p:nvSpPr>
          <p:cNvPr id="23" name="TextBox 25">
            <a:extLst>
              <a:ext uri="{FF2B5EF4-FFF2-40B4-BE49-F238E27FC236}">
                <a16:creationId xmlns:a16="http://schemas.microsoft.com/office/drawing/2014/main" id="{9F1B73EB-711B-48A8-9C53-B59024AC058D}"/>
              </a:ext>
            </a:extLst>
          </p:cNvPr>
          <p:cNvSpPr txBox="1"/>
          <p:nvPr/>
        </p:nvSpPr>
        <p:spPr>
          <a:xfrm>
            <a:off x="20671694" y="3180144"/>
            <a:ext cx="873958" cy="584775"/>
          </a:xfrm>
          <a:prstGeom prst="rect">
            <a:avLst/>
          </a:prstGeom>
          <a:noFill/>
        </p:spPr>
        <p:txBody>
          <a:bodyPr wrap="none">
            <a:spAutoFit/>
          </a:bodyPr>
          <a:lstStyle/>
          <a:p>
            <a:pPr algn="ctr">
              <a:defRPr sz="1100" b="1">
                <a:solidFill>
                  <a:srgbClr val="2D7582"/>
                </a:solidFill>
                <a:latin typeface="Aptos"/>
              </a:defRPr>
            </a:pPr>
            <a:r>
              <a:rPr lang="tr-TR" sz="3200" dirty="0">
                <a:latin typeface="Bernina Sans Condensed"/>
              </a:rPr>
              <a:t>OCS</a:t>
            </a:r>
            <a:endParaRPr sz="3200" dirty="0">
              <a:latin typeface="Bernina Sans Condensed"/>
            </a:endParaRPr>
          </a:p>
        </p:txBody>
      </p:sp>
      <p:sp>
        <p:nvSpPr>
          <p:cNvPr id="24" name="Rounded Rectangle 26">
            <a:extLst>
              <a:ext uri="{FF2B5EF4-FFF2-40B4-BE49-F238E27FC236}">
                <a16:creationId xmlns:a16="http://schemas.microsoft.com/office/drawing/2014/main" id="{9980A97C-F819-4DBC-8E3D-6A17804E3C51}"/>
              </a:ext>
            </a:extLst>
          </p:cNvPr>
          <p:cNvSpPr/>
          <p:nvPr/>
        </p:nvSpPr>
        <p:spPr>
          <a:xfrm>
            <a:off x="18537946" y="4328884"/>
            <a:ext cx="5361945" cy="6782041"/>
          </a:xfrm>
          <a:prstGeom prst="roundRect">
            <a:avLst/>
          </a:prstGeom>
          <a:solidFill>
            <a:srgbClr val="FFFFFF"/>
          </a:solidFill>
          <a:ln w="12700">
            <a:solidFill>
              <a:srgbClr val="DADFE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3200">
              <a:latin typeface="Bernina Sans Condensed"/>
            </a:endParaRPr>
          </a:p>
        </p:txBody>
      </p:sp>
      <p:sp>
        <p:nvSpPr>
          <p:cNvPr id="26" name="TextBox 28">
            <a:extLst>
              <a:ext uri="{FF2B5EF4-FFF2-40B4-BE49-F238E27FC236}">
                <a16:creationId xmlns:a16="http://schemas.microsoft.com/office/drawing/2014/main" id="{8C2A3A49-B659-4261-9514-9553E63C175A}"/>
              </a:ext>
            </a:extLst>
          </p:cNvPr>
          <p:cNvSpPr txBox="1"/>
          <p:nvPr/>
        </p:nvSpPr>
        <p:spPr>
          <a:xfrm>
            <a:off x="18884822" y="5505749"/>
            <a:ext cx="4831723" cy="5509200"/>
          </a:xfrm>
          <a:prstGeom prst="rect">
            <a:avLst/>
          </a:prstGeom>
          <a:noFill/>
        </p:spPr>
        <p:txBody>
          <a:bodyPr wrap="square">
            <a:spAutoFit/>
          </a:bodyPr>
          <a:lstStyle/>
          <a:p>
            <a:pPr algn="ctr">
              <a:defRPr sz="930">
                <a:solidFill>
                  <a:srgbClr val="5F6973"/>
                </a:solidFill>
                <a:latin typeface="Aptos"/>
              </a:defRPr>
            </a:pPr>
            <a:r>
              <a:rPr lang="tr-TR" sz="3200" b="1" dirty="0" err="1">
                <a:solidFill>
                  <a:schemeClr val="accent6">
                    <a:lumMod val="75000"/>
                  </a:schemeClr>
                </a:solidFill>
                <a:cs typeface="Calibri"/>
              </a:rPr>
              <a:t>Comments</a:t>
            </a:r>
            <a:r>
              <a:rPr lang="tr-TR" sz="3200" b="1" dirty="0">
                <a:solidFill>
                  <a:schemeClr val="accent6">
                    <a:lumMod val="75000"/>
                  </a:schemeClr>
                </a:solidFill>
                <a:cs typeface="Calibri"/>
              </a:rPr>
              <a:t> </a:t>
            </a:r>
            <a:r>
              <a:rPr lang="tr-TR" sz="3200" b="1" dirty="0" err="1">
                <a:solidFill>
                  <a:schemeClr val="accent6">
                    <a:lumMod val="75000"/>
                  </a:schemeClr>
                </a:solidFill>
                <a:cs typeface="Calibri"/>
              </a:rPr>
              <a:t>received</a:t>
            </a:r>
            <a:r>
              <a:rPr lang="tr-TR" sz="3200" b="1" dirty="0">
                <a:solidFill>
                  <a:schemeClr val="accent6">
                    <a:lumMod val="75000"/>
                  </a:schemeClr>
                </a:solidFill>
                <a:cs typeface="Calibri"/>
              </a:rPr>
              <a:t> </a:t>
            </a:r>
            <a:r>
              <a:rPr lang="tr-TR" sz="3200" b="1" dirty="0" err="1">
                <a:solidFill>
                  <a:schemeClr val="accent6">
                    <a:lumMod val="75000"/>
                  </a:schemeClr>
                </a:solidFill>
                <a:cs typeface="Calibri"/>
              </a:rPr>
              <a:t>from</a:t>
            </a:r>
            <a:br>
              <a:rPr sz="3200" dirty="0">
                <a:latin typeface="Bernina Sans Condensed"/>
                <a:cs typeface="Calibri"/>
              </a:rPr>
            </a:br>
            <a:r>
              <a:rPr lang="tr-TR" sz="3200" dirty="0" err="1">
                <a:solidFill>
                  <a:schemeClr val="accent6">
                    <a:lumMod val="75000"/>
                  </a:schemeClr>
                </a:solidFill>
                <a:cs typeface="Calibri"/>
              </a:rPr>
              <a:t>American</a:t>
            </a:r>
            <a:r>
              <a:rPr lang="tr-TR" sz="3200" dirty="0">
                <a:solidFill>
                  <a:schemeClr val="accent6">
                    <a:lumMod val="75000"/>
                  </a:schemeClr>
                </a:solidFill>
                <a:cs typeface="Calibri"/>
              </a:rPr>
              <a:t> </a:t>
            </a:r>
            <a:r>
              <a:rPr lang="tr-TR" sz="3200" dirty="0" err="1">
                <a:solidFill>
                  <a:schemeClr val="accent6">
                    <a:lumMod val="75000"/>
                  </a:schemeClr>
                </a:solidFill>
                <a:cs typeface="Calibri"/>
              </a:rPr>
              <a:t>Herbal</a:t>
            </a:r>
            <a:r>
              <a:rPr lang="tr-TR" sz="3200" dirty="0">
                <a:solidFill>
                  <a:schemeClr val="accent6">
                    <a:lumMod val="75000"/>
                  </a:schemeClr>
                </a:solidFill>
                <a:cs typeface="Calibri"/>
              </a:rPr>
              <a:t> </a:t>
            </a:r>
            <a:r>
              <a:rPr lang="tr-TR" sz="3200" dirty="0" err="1">
                <a:solidFill>
                  <a:schemeClr val="accent6">
                    <a:lumMod val="75000"/>
                  </a:schemeClr>
                </a:solidFill>
                <a:cs typeface="Calibri"/>
              </a:rPr>
              <a:t>Products</a:t>
            </a:r>
            <a:r>
              <a:rPr lang="tr-TR" sz="3200" dirty="0">
                <a:solidFill>
                  <a:schemeClr val="accent6">
                    <a:lumMod val="75000"/>
                  </a:schemeClr>
                </a:solidFill>
                <a:cs typeface="Calibri"/>
              </a:rPr>
              <a:t> </a:t>
            </a:r>
            <a:r>
              <a:rPr lang="tr-TR" sz="3200" dirty="0" err="1">
                <a:solidFill>
                  <a:schemeClr val="accent6">
                    <a:lumMod val="75000"/>
                  </a:schemeClr>
                </a:solidFill>
                <a:cs typeface="Calibri"/>
              </a:rPr>
              <a:t>Association</a:t>
            </a:r>
            <a:r>
              <a:rPr lang="tr-TR" sz="3200" dirty="0">
                <a:solidFill>
                  <a:schemeClr val="accent6">
                    <a:lumMod val="75000"/>
                  </a:schemeClr>
                </a:solidFill>
                <a:cs typeface="Calibri"/>
              </a:rPr>
              <a:t>, </a:t>
            </a:r>
            <a:r>
              <a:rPr lang="tr-TR" sz="3200" dirty="0" err="1">
                <a:solidFill>
                  <a:schemeClr val="accent6">
                    <a:lumMod val="75000"/>
                  </a:schemeClr>
                </a:solidFill>
                <a:cs typeface="Calibri"/>
              </a:rPr>
              <a:t>Australia</a:t>
            </a:r>
            <a:r>
              <a:rPr lang="tr-TR" sz="3200" dirty="0">
                <a:solidFill>
                  <a:schemeClr val="accent6">
                    <a:lumMod val="75000"/>
                  </a:schemeClr>
                </a:solidFill>
                <a:cs typeface="Calibri"/>
              </a:rPr>
              <a:t>, </a:t>
            </a:r>
            <a:r>
              <a:rPr lang="tr-TR" sz="3200" dirty="0" err="1">
                <a:solidFill>
                  <a:schemeClr val="accent6">
                    <a:lumMod val="75000"/>
                  </a:schemeClr>
                </a:solidFill>
                <a:cs typeface="Calibri"/>
              </a:rPr>
              <a:t>Canada</a:t>
            </a:r>
            <a:r>
              <a:rPr lang="tr-TR" sz="3200" dirty="0">
                <a:solidFill>
                  <a:schemeClr val="accent6">
                    <a:lumMod val="75000"/>
                  </a:schemeClr>
                </a:solidFill>
                <a:cs typeface="Calibri"/>
              </a:rPr>
              <a:t>, </a:t>
            </a:r>
            <a:r>
              <a:rPr lang="tr-TR" sz="3200" dirty="0" err="1">
                <a:solidFill>
                  <a:schemeClr val="accent6">
                    <a:lumMod val="75000"/>
                  </a:schemeClr>
                </a:solidFill>
                <a:cs typeface="Calibri"/>
              </a:rPr>
              <a:t>Chile</a:t>
            </a:r>
            <a:r>
              <a:rPr lang="tr-TR" sz="3200" dirty="0">
                <a:solidFill>
                  <a:schemeClr val="accent6">
                    <a:lumMod val="75000"/>
                  </a:schemeClr>
                </a:solidFill>
                <a:cs typeface="Calibri"/>
              </a:rPr>
              <a:t>, </a:t>
            </a:r>
            <a:r>
              <a:rPr lang="tr-TR" sz="3200" dirty="0" err="1">
                <a:solidFill>
                  <a:schemeClr val="accent6">
                    <a:lumMod val="75000"/>
                  </a:schemeClr>
                </a:solidFill>
                <a:cs typeface="Calibri"/>
              </a:rPr>
              <a:t>Ecuador</a:t>
            </a:r>
            <a:r>
              <a:rPr lang="tr-TR" sz="3200" dirty="0">
                <a:solidFill>
                  <a:schemeClr val="accent6">
                    <a:lumMod val="75000"/>
                  </a:schemeClr>
                </a:solidFill>
                <a:cs typeface="Calibri"/>
              </a:rPr>
              <a:t>, </a:t>
            </a:r>
            <a:r>
              <a:rPr lang="tr-TR" sz="3200" dirty="0" err="1">
                <a:solidFill>
                  <a:schemeClr val="accent6">
                    <a:lumMod val="75000"/>
                  </a:schemeClr>
                </a:solidFill>
                <a:cs typeface="Calibri"/>
              </a:rPr>
              <a:t>Egypt</a:t>
            </a:r>
            <a:r>
              <a:rPr lang="tr-TR" sz="3200" dirty="0">
                <a:solidFill>
                  <a:schemeClr val="accent6">
                    <a:lumMod val="75000"/>
                  </a:schemeClr>
                </a:solidFill>
                <a:cs typeface="Calibri"/>
              </a:rPr>
              <a:t>, </a:t>
            </a:r>
            <a:r>
              <a:rPr lang="tr-TR" sz="3200" dirty="0" err="1">
                <a:solidFill>
                  <a:schemeClr val="accent6">
                    <a:lumMod val="75000"/>
                  </a:schemeClr>
                </a:solidFill>
                <a:cs typeface="Calibri"/>
              </a:rPr>
              <a:t>European</a:t>
            </a:r>
            <a:r>
              <a:rPr lang="tr-TR" sz="3200" dirty="0">
                <a:solidFill>
                  <a:schemeClr val="accent6">
                    <a:lumMod val="75000"/>
                  </a:schemeClr>
                </a:solidFill>
                <a:cs typeface="Calibri"/>
              </a:rPr>
              <a:t> </a:t>
            </a:r>
            <a:r>
              <a:rPr lang="tr-TR" sz="3200" dirty="0" err="1">
                <a:solidFill>
                  <a:schemeClr val="accent6">
                    <a:lumMod val="75000"/>
                  </a:schemeClr>
                </a:solidFill>
                <a:cs typeface="Calibri"/>
              </a:rPr>
              <a:t>Union</a:t>
            </a:r>
            <a:r>
              <a:rPr lang="tr-TR" sz="3200" dirty="0">
                <a:solidFill>
                  <a:schemeClr val="accent6">
                    <a:lumMod val="75000"/>
                  </a:schemeClr>
                </a:solidFill>
                <a:cs typeface="Calibri"/>
              </a:rPr>
              <a:t>, International Special </a:t>
            </a:r>
            <a:r>
              <a:rPr lang="tr-TR" sz="3200" dirty="0" err="1">
                <a:solidFill>
                  <a:schemeClr val="accent6">
                    <a:lumMod val="75000"/>
                  </a:schemeClr>
                </a:solidFill>
                <a:cs typeface="Calibri"/>
              </a:rPr>
              <a:t>Dietary</a:t>
            </a:r>
            <a:r>
              <a:rPr lang="tr-TR" sz="3200" dirty="0">
                <a:solidFill>
                  <a:schemeClr val="accent6">
                    <a:lumMod val="75000"/>
                  </a:schemeClr>
                </a:solidFill>
                <a:cs typeface="Calibri"/>
              </a:rPr>
              <a:t> Food </a:t>
            </a:r>
            <a:r>
              <a:rPr lang="tr-TR" sz="3200" dirty="0" err="1">
                <a:solidFill>
                  <a:schemeClr val="accent6">
                    <a:lumMod val="75000"/>
                  </a:schemeClr>
                </a:solidFill>
                <a:cs typeface="Calibri"/>
              </a:rPr>
              <a:t>Industries</a:t>
            </a:r>
            <a:r>
              <a:rPr lang="tr-TR" sz="3200" dirty="0">
                <a:solidFill>
                  <a:schemeClr val="accent6">
                    <a:lumMod val="75000"/>
                  </a:schemeClr>
                </a:solidFill>
                <a:cs typeface="Calibri"/>
              </a:rPr>
              <a:t>, </a:t>
            </a:r>
            <a:r>
              <a:rPr lang="tr-TR" sz="3200" dirty="0" err="1">
                <a:solidFill>
                  <a:schemeClr val="accent6">
                    <a:lumMod val="75000"/>
                  </a:schemeClr>
                </a:solidFill>
                <a:cs typeface="Calibri"/>
              </a:rPr>
              <a:t>Iraq</a:t>
            </a:r>
            <a:r>
              <a:rPr lang="tr-TR" sz="3200" dirty="0">
                <a:solidFill>
                  <a:schemeClr val="accent6">
                    <a:lumMod val="75000"/>
                  </a:schemeClr>
                </a:solidFill>
                <a:cs typeface="Calibri"/>
              </a:rPr>
              <a:t>, Japan, </a:t>
            </a:r>
            <a:r>
              <a:rPr lang="tr-TR" sz="3200" dirty="0" err="1">
                <a:solidFill>
                  <a:schemeClr val="accent6">
                    <a:lumMod val="75000"/>
                  </a:schemeClr>
                </a:solidFill>
                <a:cs typeface="Calibri"/>
              </a:rPr>
              <a:t>Mozambique</a:t>
            </a:r>
            <a:r>
              <a:rPr lang="tr-TR" sz="3200" dirty="0">
                <a:solidFill>
                  <a:schemeClr val="accent6">
                    <a:lumMod val="75000"/>
                  </a:schemeClr>
                </a:solidFill>
                <a:cs typeface="Calibri"/>
              </a:rPr>
              <a:t>, New </a:t>
            </a:r>
            <a:r>
              <a:rPr lang="tr-TR" sz="3200" dirty="0" err="1">
                <a:solidFill>
                  <a:schemeClr val="accent6">
                    <a:lumMod val="75000"/>
                  </a:schemeClr>
                </a:solidFill>
                <a:cs typeface="Calibri"/>
              </a:rPr>
              <a:t>Zealand</a:t>
            </a:r>
            <a:r>
              <a:rPr lang="tr-TR" sz="3200" dirty="0">
                <a:solidFill>
                  <a:schemeClr val="accent6">
                    <a:lumMod val="75000"/>
                  </a:schemeClr>
                </a:solidFill>
                <a:cs typeface="Calibri"/>
              </a:rPr>
              <a:t>, Paraguay, </a:t>
            </a:r>
            <a:r>
              <a:rPr lang="tr-TR" sz="3200" dirty="0" err="1">
                <a:solidFill>
                  <a:schemeClr val="accent6">
                    <a:lumMod val="75000"/>
                  </a:schemeClr>
                </a:solidFill>
                <a:cs typeface="Calibri"/>
              </a:rPr>
              <a:t>Singapore</a:t>
            </a:r>
            <a:r>
              <a:rPr lang="tr-TR" sz="3200" dirty="0">
                <a:solidFill>
                  <a:schemeClr val="accent6">
                    <a:lumMod val="75000"/>
                  </a:schemeClr>
                </a:solidFill>
                <a:cs typeface="Calibri"/>
              </a:rPr>
              <a:t>, Sudan, </a:t>
            </a:r>
            <a:r>
              <a:rPr lang="tr-TR" sz="3200" dirty="0" err="1">
                <a:solidFill>
                  <a:schemeClr val="accent6">
                    <a:lumMod val="75000"/>
                  </a:schemeClr>
                </a:solidFill>
                <a:cs typeface="Calibri"/>
              </a:rPr>
              <a:t>Thailand</a:t>
            </a:r>
            <a:r>
              <a:rPr lang="tr-TR" sz="3200" dirty="0">
                <a:solidFill>
                  <a:schemeClr val="accent6">
                    <a:lumMod val="75000"/>
                  </a:schemeClr>
                </a:solidFill>
                <a:cs typeface="Calibri"/>
              </a:rPr>
              <a:t>, USA.</a:t>
            </a:r>
            <a:endParaRPr sz="3200" dirty="0">
              <a:solidFill>
                <a:schemeClr val="accent6">
                  <a:lumMod val="75000"/>
                </a:schemeClr>
              </a:solidFill>
              <a:latin typeface="Bernina Sans Condensed"/>
              <a:cs typeface="Calibri"/>
            </a:endParaRPr>
          </a:p>
        </p:txBody>
      </p:sp>
      <p:sp>
        <p:nvSpPr>
          <p:cNvPr id="28" name="Metin kutusu 27">
            <a:extLst>
              <a:ext uri="{FF2B5EF4-FFF2-40B4-BE49-F238E27FC236}">
                <a16:creationId xmlns:a16="http://schemas.microsoft.com/office/drawing/2014/main" id="{33A8B154-0A2D-4D7F-B02B-B3A364E2C548}"/>
              </a:ext>
            </a:extLst>
          </p:cNvPr>
          <p:cNvSpPr txBox="1"/>
          <p:nvPr/>
        </p:nvSpPr>
        <p:spPr>
          <a:xfrm>
            <a:off x="1045814" y="5490831"/>
            <a:ext cx="3457009" cy="4524315"/>
          </a:xfrm>
          <a:prstGeom prst="rect">
            <a:avLst/>
          </a:prstGeom>
          <a:noFill/>
        </p:spPr>
        <p:txBody>
          <a:bodyPr wrap="square" rtlCol="0">
            <a:spAutoFit/>
          </a:bodyPr>
          <a:lstStyle/>
          <a:p>
            <a:pPr algn="ctr">
              <a:defRPr sz="930">
                <a:solidFill>
                  <a:srgbClr val="5F6973"/>
                </a:solidFill>
                <a:latin typeface="Aptos"/>
              </a:defRPr>
            </a:pPr>
            <a:endParaRPr lang="tr-TR" sz="3200" dirty="0">
              <a:latin typeface="Bernina Sans Condensed"/>
              <a:cs typeface="Calibri"/>
            </a:endParaRPr>
          </a:p>
          <a:p>
            <a:pPr algn="ctr">
              <a:defRPr sz="930">
                <a:solidFill>
                  <a:srgbClr val="5F6973"/>
                </a:solidFill>
                <a:latin typeface="Aptos"/>
              </a:defRPr>
            </a:pPr>
            <a:r>
              <a:rPr lang="tr-TR" sz="3200" b="1" dirty="0">
                <a:solidFill>
                  <a:schemeClr val="accent6">
                    <a:lumMod val="75000"/>
                  </a:schemeClr>
                </a:solidFill>
                <a:latin typeface="Bernina Sans Condensed"/>
                <a:cs typeface="Calibri"/>
              </a:rPr>
              <a:t>56</a:t>
            </a:r>
            <a:r>
              <a:rPr lang="en-US" sz="3200" b="1" dirty="0">
                <a:solidFill>
                  <a:schemeClr val="accent6">
                    <a:lumMod val="75000"/>
                  </a:schemeClr>
                </a:solidFill>
                <a:latin typeface="Bernina Sans Condensed"/>
                <a:cs typeface="Calibri"/>
              </a:rPr>
              <a:t> Participants from 27 Member Countries and </a:t>
            </a:r>
            <a:r>
              <a:rPr lang="tr-TR" sz="3200" b="1" dirty="0">
                <a:solidFill>
                  <a:schemeClr val="accent6">
                    <a:lumMod val="75000"/>
                  </a:schemeClr>
                </a:solidFill>
                <a:latin typeface="Bernina Sans Condensed"/>
                <a:cs typeface="Calibri"/>
              </a:rPr>
              <a:t>4</a:t>
            </a:r>
            <a:r>
              <a:rPr lang="en-US" sz="3200" b="1" dirty="0">
                <a:solidFill>
                  <a:schemeClr val="accent6">
                    <a:lumMod val="75000"/>
                  </a:schemeClr>
                </a:solidFill>
                <a:latin typeface="Bernina Sans Condensed"/>
                <a:cs typeface="Calibri"/>
              </a:rPr>
              <a:t> observers</a:t>
            </a:r>
            <a:endParaRPr lang="tr-TR" sz="3200" b="1" dirty="0">
              <a:solidFill>
                <a:schemeClr val="accent6">
                  <a:lumMod val="75000"/>
                </a:schemeClr>
              </a:solidFill>
              <a:latin typeface="Bernina Sans Condensed"/>
              <a:cs typeface="Calibri"/>
            </a:endParaRPr>
          </a:p>
          <a:p>
            <a:pPr algn="ctr">
              <a:defRPr sz="930">
                <a:solidFill>
                  <a:srgbClr val="5F6973"/>
                </a:solidFill>
                <a:latin typeface="Aptos"/>
              </a:defRPr>
            </a:pPr>
            <a:endParaRPr lang="tr-TR" sz="3200" b="1" dirty="0">
              <a:solidFill>
                <a:schemeClr val="accent6">
                  <a:lumMod val="75000"/>
                </a:schemeClr>
              </a:solidFill>
              <a:latin typeface="Bernina Sans Condensed"/>
              <a:cs typeface="Calibri"/>
            </a:endParaRPr>
          </a:p>
          <a:p>
            <a:pPr algn="ctr">
              <a:defRPr sz="930">
                <a:solidFill>
                  <a:srgbClr val="5F6973"/>
                </a:solidFill>
                <a:latin typeface="Aptos"/>
              </a:defRPr>
            </a:pPr>
            <a:endParaRPr lang="tr-TR" sz="3200" b="1" dirty="0">
              <a:solidFill>
                <a:schemeClr val="accent6">
                  <a:lumMod val="75000"/>
                </a:schemeClr>
              </a:solidFill>
              <a:latin typeface="Bernina Sans Condensed"/>
              <a:cs typeface="Calibri"/>
            </a:endParaRPr>
          </a:p>
          <a:p>
            <a:pPr algn="ctr">
              <a:defRPr sz="930">
                <a:solidFill>
                  <a:srgbClr val="5F6973"/>
                </a:solidFill>
                <a:latin typeface="Aptos"/>
              </a:defRPr>
            </a:pPr>
            <a:endParaRPr lang="tr-TR" sz="3200" b="1" dirty="0">
              <a:solidFill>
                <a:schemeClr val="accent6">
                  <a:lumMod val="75000"/>
                </a:schemeClr>
              </a:solidFill>
              <a:latin typeface="Bernina Sans Condensed"/>
              <a:cs typeface="Calibri"/>
            </a:endParaRPr>
          </a:p>
          <a:p>
            <a:endParaRPr lang="tr-TR" sz="3200" dirty="0">
              <a:latin typeface="Bernina Sans Condensed"/>
            </a:endParaRPr>
          </a:p>
        </p:txBody>
      </p:sp>
      <p:sp>
        <p:nvSpPr>
          <p:cNvPr id="30" name="Oval 29">
            <a:extLst>
              <a:ext uri="{FF2B5EF4-FFF2-40B4-BE49-F238E27FC236}">
                <a16:creationId xmlns:a16="http://schemas.microsoft.com/office/drawing/2014/main" id="{C74B3BF2-7E62-49E3-8CFE-7A0DFFCF1CF4}"/>
              </a:ext>
            </a:extLst>
          </p:cNvPr>
          <p:cNvSpPr/>
          <p:nvPr/>
        </p:nvSpPr>
        <p:spPr>
          <a:xfrm>
            <a:off x="2981119" y="3733805"/>
            <a:ext cx="384022" cy="384022"/>
          </a:xfrm>
          <a:prstGeom prst="ellipse">
            <a:avLst/>
          </a:prstGeom>
          <a:solidFill>
            <a:srgbClr val="BE843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sz="2000">
              <a:solidFill>
                <a:srgbClr val="BE8430"/>
              </a:solidFill>
              <a:latin typeface="Bernina Sans Condensed"/>
            </a:endParaRPr>
          </a:p>
        </p:txBody>
      </p:sp>
      <p:sp>
        <p:nvSpPr>
          <p:cNvPr id="32" name="TextBox 10">
            <a:extLst>
              <a:ext uri="{FF2B5EF4-FFF2-40B4-BE49-F238E27FC236}">
                <a16:creationId xmlns:a16="http://schemas.microsoft.com/office/drawing/2014/main" id="{9F84BF5D-9950-4910-8414-DECCB77C15B7}"/>
              </a:ext>
            </a:extLst>
          </p:cNvPr>
          <p:cNvSpPr txBox="1"/>
          <p:nvPr/>
        </p:nvSpPr>
        <p:spPr>
          <a:xfrm>
            <a:off x="2279295" y="3066982"/>
            <a:ext cx="1787669" cy="584775"/>
          </a:xfrm>
          <a:prstGeom prst="rect">
            <a:avLst/>
          </a:prstGeom>
          <a:noFill/>
        </p:spPr>
        <p:txBody>
          <a:bodyPr wrap="none">
            <a:spAutoFit/>
          </a:bodyPr>
          <a:lstStyle/>
          <a:p>
            <a:pPr algn="ctr">
              <a:defRPr sz="1100" b="1">
                <a:solidFill>
                  <a:srgbClr val="BE8430"/>
                </a:solidFill>
                <a:latin typeface="Aptos"/>
              </a:defRPr>
            </a:pPr>
            <a:r>
              <a:rPr lang="tr-TR" sz="3200" dirty="0">
                <a:latin typeface="Bernina Sans Condensed"/>
              </a:rPr>
              <a:t>DEC 2025</a:t>
            </a:r>
            <a:endParaRPr sz="3200" dirty="0">
              <a:latin typeface="Bernina Sans Condensed"/>
            </a:endParaRPr>
          </a:p>
        </p:txBody>
      </p:sp>
      <p:sp>
        <p:nvSpPr>
          <p:cNvPr id="36" name="TextBox 17">
            <a:extLst>
              <a:ext uri="{FF2B5EF4-FFF2-40B4-BE49-F238E27FC236}">
                <a16:creationId xmlns:a16="http://schemas.microsoft.com/office/drawing/2014/main" id="{A1BBA506-19D8-435C-8041-DEED346F38CB}"/>
              </a:ext>
            </a:extLst>
          </p:cNvPr>
          <p:cNvSpPr txBox="1"/>
          <p:nvPr/>
        </p:nvSpPr>
        <p:spPr>
          <a:xfrm>
            <a:off x="20671694" y="4705362"/>
            <a:ext cx="873957" cy="584775"/>
          </a:xfrm>
          <a:prstGeom prst="rect">
            <a:avLst/>
          </a:prstGeom>
          <a:noFill/>
        </p:spPr>
        <p:txBody>
          <a:bodyPr wrap="none">
            <a:spAutoFit/>
          </a:bodyPr>
          <a:lstStyle/>
          <a:p>
            <a:pPr algn="ctr">
              <a:defRPr sz="1250" b="1">
                <a:solidFill>
                  <a:srgbClr val="1F3041"/>
                </a:solidFill>
                <a:latin typeface="Aptos"/>
              </a:defRPr>
            </a:pPr>
            <a:r>
              <a:rPr lang="tr-TR" sz="3200" dirty="0">
                <a:latin typeface="Bernina Sans Condensed"/>
              </a:rPr>
              <a:t>OCS</a:t>
            </a:r>
            <a:endParaRPr sz="3200" dirty="0">
              <a:latin typeface="Bernina Sans Condensed"/>
            </a:endParaRPr>
          </a:p>
        </p:txBody>
      </p:sp>
    </p:spTree>
    <p:extLst>
      <p:ext uri="{BB962C8B-B14F-4D97-AF65-F5344CB8AC3E}">
        <p14:creationId xmlns:p14="http://schemas.microsoft.com/office/powerpoint/2010/main" val="3009754336"/>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221FE55B-DE14-4936-B3D3-A5A5D9B8BE75}"/>
              </a:ext>
            </a:extLst>
          </p:cNvPr>
          <p:cNvSpPr txBox="1"/>
          <p:nvPr/>
        </p:nvSpPr>
        <p:spPr>
          <a:xfrm>
            <a:off x="4880130" y="976858"/>
            <a:ext cx="14623740" cy="1015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6000" b="1" spc="-10" dirty="0">
                <a:latin typeface="Bernina Sans Condensed Exbold"/>
              </a:rPr>
              <a:t>SUMMARY OF KEY POINTS OF DISCUSSION </a:t>
            </a:r>
          </a:p>
        </p:txBody>
      </p:sp>
      <p:sp>
        <p:nvSpPr>
          <p:cNvPr id="5" name="Metin kutusu 4">
            <a:extLst>
              <a:ext uri="{FF2B5EF4-FFF2-40B4-BE49-F238E27FC236}">
                <a16:creationId xmlns:a16="http://schemas.microsoft.com/office/drawing/2014/main" id="{F9D89AAE-7DB5-4181-9453-CDC2B99C1925}"/>
              </a:ext>
            </a:extLst>
          </p:cNvPr>
          <p:cNvSpPr txBox="1"/>
          <p:nvPr/>
        </p:nvSpPr>
        <p:spPr>
          <a:xfrm>
            <a:off x="607595" y="1992521"/>
            <a:ext cx="21915520" cy="1000273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457200" indent="-457200" algn="just">
              <a:buFont typeface="Arial" panose="020B0604020202020204" pitchFamily="34" charset="0"/>
              <a:buChar char="•"/>
            </a:pPr>
            <a:r>
              <a:rPr lang="en-GB" sz="3200" dirty="0">
                <a:effectLst/>
                <a:latin typeface="Times New Roman" panose="02020603050405020304" pitchFamily="18" charset="0"/>
                <a:ea typeface="Calibri" panose="020F0502020204030204" pitchFamily="34" charset="0"/>
                <a:cs typeface="Times New Roman" panose="02020603050405020304" pitchFamily="18" charset="0"/>
              </a:rPr>
              <a:t>Codex members and observers expressed full consensus on supporting revision of CoP and advancing the draft in the Step procedure. Specifically, of the 17 respondents, six members supported advancing the text to Step 5 to allow for further refinement and streamlining, four members considered the document sufficiently developed for advancement to Step 5/8 for final adoption, and the remaining members offered no specific comment regarding the Step.</a:t>
            </a:r>
            <a:endParaRPr lang="tr-TR" sz="32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endParaRPr lang="tr-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457200" indent="-4572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In response to comments emphasizing the need to focus strictly on PA-specific practices and eliminate general repetitions, the CoP was comprehensively reviewed and revised. Redundant general agricultural guidelines and repetitive statements were removed or consolidated, directly addressing the recommendation to deliver a streamlined, easy-to-follow document for practical implementation. By refining the text to target specific risk management measures for PA-containing plants during cultivation, harvesting, and processing, the updated draft presents a more focused and accessible framework for member countries and operators.</a:t>
            </a:r>
            <a:endParaRPr lang="tr-TR" sz="3200" dirty="0">
              <a:latin typeface="Times New Roman" panose="02020603050405020304" pitchFamily="18" charset="0"/>
              <a:cs typeface="Times New Roman" panose="02020603050405020304" pitchFamily="18" charset="0"/>
            </a:endParaRPr>
          </a:p>
          <a:p>
            <a:pPr algn="just"/>
            <a:endParaRPr lang="tr-TR" sz="1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Recommendations have been made to revise the CoP to ensure that the proposed measures are feasible, effective, and scientifically based, and to strike an appropriate balance between preventive measures and exposure reduction measures. Revisions have been made in line with this proposal.</a:t>
            </a:r>
            <a:endParaRPr lang="tr-TR" sz="3200" dirty="0">
              <a:latin typeface="Times New Roman" panose="02020603050405020304" pitchFamily="18" charset="0"/>
              <a:cs typeface="Times New Roman" panose="02020603050405020304" pitchFamily="18" charset="0"/>
            </a:endParaRPr>
          </a:p>
          <a:p>
            <a:pPr algn="just"/>
            <a:endParaRPr lang="tr-TR" sz="1800" dirty="0">
              <a:latin typeface="Times New Roman" panose="02020603050405020304" pitchFamily="18" charset="0"/>
              <a:cs typeface="Times New Roman" panose="02020603050405020304" pitchFamily="18" charset="0"/>
            </a:endParaRPr>
          </a:p>
          <a:p>
            <a:pPr marL="457200" indent="-4572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In response to comments from Members and Observers regarding national flexibility, risk proportionality, and resource constraints including laboratory infrastructure, the "Limitations" section was replaced with a dedicated "General Principles" paragraph to support phased, risk-based national adaptation. Furthermore, prescriptive directives throughout the Code were systematically replaced with permissive and non-binding phrasing to ensure the guidance remains practical, adaptable, and achievable across diverse production settings without compromising food safety.</a:t>
            </a:r>
            <a:endParaRPr lang="tr-TR"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808524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3004E603-183C-4C67-A93B-67E655BDC695}"/>
              </a:ext>
            </a:extLst>
          </p:cNvPr>
          <p:cNvSpPr txBox="1"/>
          <p:nvPr/>
        </p:nvSpPr>
        <p:spPr>
          <a:xfrm>
            <a:off x="1305425" y="1549295"/>
            <a:ext cx="21169563" cy="1006429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indent="-3429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In revision CoP, the section on Identifying PA-containing Plants, Gathering Knowledge and Raising Awareness has been streamlined to enhance clarity and operational utility. The paragraph regarding consumers has been moved to its own section</a:t>
            </a:r>
            <a:endParaRPr lang="tr-TR" sz="3200" dirty="0">
              <a:latin typeface="Times New Roman" panose="02020603050405020304" pitchFamily="18" charset="0"/>
              <a:cs typeface="Times New Roman" panose="02020603050405020304" pitchFamily="18" charset="0"/>
            </a:endParaRPr>
          </a:p>
          <a:p>
            <a:pPr algn="just"/>
            <a:endParaRPr lang="tr-TR" sz="18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Members suggested including a comprehensive list of PA-containing plants, complete with photographs, within the </a:t>
            </a:r>
            <a:r>
              <a:rPr lang="en-US" sz="3200" dirty="0" err="1">
                <a:latin typeface="Times New Roman" panose="02020603050405020304" pitchFamily="18" charset="0"/>
                <a:cs typeface="Times New Roman" panose="02020603050405020304" pitchFamily="18" charset="0"/>
              </a:rPr>
              <a:t>CoP.</a:t>
            </a:r>
            <a:r>
              <a:rPr lang="en-US" sz="3200" dirty="0">
                <a:latin typeface="Times New Roman" panose="02020603050405020304" pitchFamily="18" charset="0"/>
                <a:cs typeface="Times New Roman" panose="02020603050405020304" pitchFamily="18" charset="0"/>
              </a:rPr>
              <a:t> However, it was noted that during the preparation of the project document and discussion paper for CCCF18, a previous EWG had specifically recommended removing such an informational list from the </a:t>
            </a:r>
            <a:r>
              <a:rPr lang="en-US" sz="3200" dirty="0" err="1">
                <a:latin typeface="Times New Roman" panose="02020603050405020304" pitchFamily="18" charset="0"/>
                <a:cs typeface="Times New Roman" panose="02020603050405020304" pitchFamily="18" charset="0"/>
              </a:rPr>
              <a:t>CoP.</a:t>
            </a:r>
            <a:r>
              <a:rPr lang="en-US" sz="3200" dirty="0">
                <a:latin typeface="Times New Roman" panose="02020603050405020304" pitchFamily="18" charset="0"/>
                <a:cs typeface="Times New Roman" panose="02020603050405020304" pitchFamily="18" charset="0"/>
              </a:rPr>
              <a:t> Consequently, the revised CoP does not include a static list of PA-containing plants. Instead, it features recommendations encouraging competent authorities and relevant stakeholders to independently publish detailed identification resources and characteristics of these plants..</a:t>
            </a:r>
            <a:endParaRPr lang="tr-TR" sz="3200" dirty="0">
              <a:latin typeface="Times New Roman" panose="02020603050405020304" pitchFamily="18" charset="0"/>
              <a:cs typeface="Times New Roman" panose="02020603050405020304" pitchFamily="18" charset="0"/>
            </a:endParaRPr>
          </a:p>
          <a:p>
            <a:pPr algn="just"/>
            <a:endParaRPr lang="tr-TR" sz="18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In the “chemical methods” section, general information on the use of herbicides was either removed from the main text or combined into appropriate paragraphs.</a:t>
            </a:r>
            <a:endParaRPr lang="tr-TR" sz="3200" dirty="0">
              <a:latin typeface="Times New Roman" panose="02020603050405020304" pitchFamily="18" charset="0"/>
              <a:cs typeface="Times New Roman" panose="02020603050405020304" pitchFamily="18" charset="0"/>
            </a:endParaRPr>
          </a:p>
          <a:p>
            <a:pPr algn="just"/>
            <a:endParaRPr lang="tr-TR" sz="18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For the Biological Methods section, the general approval or widespread commercial use of natural enemy species was questioned. Since such applications depend on national approval, the relevant section was revised without making specific recommendations.</a:t>
            </a:r>
            <a:endParaRPr lang="tr-TR" sz="3200" dirty="0">
              <a:latin typeface="Times New Roman" panose="02020603050405020304" pitchFamily="18" charset="0"/>
              <a:cs typeface="Times New Roman" panose="02020603050405020304" pitchFamily="18" charset="0"/>
            </a:endParaRPr>
          </a:p>
          <a:p>
            <a:pPr algn="just"/>
            <a:endParaRPr lang="tr-TR" sz="18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Revisions have been made to the Beekeeping section in line with the view that measures regarding the location of apiaries, flowering periods, and hive density should be based on risk assessment and adapted to national conditions.</a:t>
            </a:r>
            <a:endParaRPr lang="tr-TR" sz="3200" dirty="0">
              <a:latin typeface="Times New Roman" panose="02020603050405020304" pitchFamily="18" charset="0"/>
              <a:cs typeface="Times New Roman" panose="02020603050405020304" pitchFamily="18" charset="0"/>
            </a:endParaRPr>
          </a:p>
          <a:p>
            <a:pPr algn="just"/>
            <a:endParaRPr lang="tr-TR" sz="18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The inclusion of rapid screening methods for PA analysis in food businesses has been recommended. However, the structural complexity of over 600 PA compounds, the risk of "false negatives," and the fact that positive results still require verification, along with cost, are all controversial issues.</a:t>
            </a:r>
            <a:endParaRPr lang="tr-TR"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0594431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3E2051C-0A19-4981-8D22-59C19F924552}"/>
              </a:ext>
            </a:extLst>
          </p:cNvPr>
          <p:cNvSpPr txBox="1"/>
          <p:nvPr/>
        </p:nvSpPr>
        <p:spPr>
          <a:xfrm>
            <a:off x="1305425" y="2102749"/>
            <a:ext cx="21578637" cy="332398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342900" indent="-3429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It has been suggested that it should be clarified that decontamination or mitigation processes must be properly validated to ensure they do not produce secondary harmful chemical byproducts or negatively impact food quality. A sentence has been added to the Processing section in response to the request.</a:t>
            </a:r>
            <a:endParaRPr lang="tr-TR" sz="3200" dirty="0">
              <a:latin typeface="Times New Roman" panose="02020603050405020304" pitchFamily="18" charset="0"/>
              <a:cs typeface="Times New Roman" panose="02020603050405020304" pitchFamily="18" charset="0"/>
            </a:endParaRPr>
          </a:p>
          <a:p>
            <a:pPr algn="just"/>
            <a:endParaRPr lang="tr-TR" sz="1800" dirty="0">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3200" dirty="0">
                <a:latin typeface="Times New Roman" panose="02020603050405020304" pitchFamily="18" charset="0"/>
                <a:cs typeface="Times New Roman" panose="02020603050405020304" pitchFamily="18" charset="0"/>
              </a:rPr>
              <a:t>Members noted that the paragraphs in section "D. Specific Recommendations for Food Supplements" were repetitions of previous sections. It was not possible to develop specific recommendations for food supplements, including EWG studies. Therefore, this section was removed from the </a:t>
            </a:r>
            <a:r>
              <a:rPr lang="en-US" sz="3200" dirty="0" err="1">
                <a:latin typeface="Times New Roman" panose="02020603050405020304" pitchFamily="18" charset="0"/>
                <a:cs typeface="Times New Roman" panose="02020603050405020304" pitchFamily="18" charset="0"/>
              </a:rPr>
              <a:t>CoP.</a:t>
            </a:r>
            <a:r>
              <a:rPr lang="en-US" sz="3200" dirty="0">
                <a:latin typeface="Times New Roman" panose="02020603050405020304" pitchFamily="18" charset="0"/>
                <a:cs typeface="Times New Roman" panose="02020603050405020304" pitchFamily="18" charset="0"/>
              </a:rPr>
              <a:t> A paragraph for these products was added to section C of the </a:t>
            </a:r>
            <a:r>
              <a:rPr lang="en-US" sz="3200" dirty="0" err="1">
                <a:latin typeface="Times New Roman" panose="02020603050405020304" pitchFamily="18" charset="0"/>
                <a:cs typeface="Times New Roman" panose="02020603050405020304" pitchFamily="18" charset="0"/>
              </a:rPr>
              <a:t>CoP.</a:t>
            </a:r>
            <a:endParaRPr lang="tr-TR"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263536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10CE7443-6950-4306-8D30-0DADC02E7BFA}"/>
              </a:ext>
            </a:extLst>
          </p:cNvPr>
          <p:cNvSpPr txBox="1"/>
          <p:nvPr/>
        </p:nvSpPr>
        <p:spPr>
          <a:xfrm>
            <a:off x="6093279" y="1307493"/>
            <a:ext cx="12197442" cy="1015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6000" b="1" spc="-10" dirty="0">
                <a:latin typeface="Bernina Sans Condensed Exbold"/>
              </a:rPr>
              <a:t>CONCLUSION</a:t>
            </a:r>
          </a:p>
        </p:txBody>
      </p:sp>
      <p:sp>
        <p:nvSpPr>
          <p:cNvPr id="4" name="Metin kutusu 3">
            <a:extLst>
              <a:ext uri="{FF2B5EF4-FFF2-40B4-BE49-F238E27FC236}">
                <a16:creationId xmlns:a16="http://schemas.microsoft.com/office/drawing/2014/main" id="{5B5AC36C-C88F-431B-9555-BE5DAEC61B88}"/>
              </a:ext>
            </a:extLst>
          </p:cNvPr>
          <p:cNvSpPr txBox="1"/>
          <p:nvPr/>
        </p:nvSpPr>
        <p:spPr>
          <a:xfrm>
            <a:off x="1402681" y="4785297"/>
            <a:ext cx="21578637" cy="28007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n-US" sz="4400" dirty="0">
                <a:latin typeface="Times New Roman" panose="02020603050405020304" pitchFamily="18" charset="0"/>
                <a:cs typeface="Times New Roman" panose="02020603050405020304" pitchFamily="18" charset="0"/>
              </a:rPr>
              <a:t>Supported by commenting members for advancement under the Step procedure, the CoP provides a robust, clear, and comprehensive framework that focuses on risk-based reduction of PA contamination, allows for national flexibility, and incorporates feedback received through the OCS.</a:t>
            </a:r>
            <a:endParaRPr lang="tr-TR"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756356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a:extLst>
              <a:ext uri="{FF2B5EF4-FFF2-40B4-BE49-F238E27FC236}">
                <a16:creationId xmlns:a16="http://schemas.microsoft.com/office/drawing/2014/main" id="{4354600B-2753-410A-827D-BCD68555431D}"/>
              </a:ext>
            </a:extLst>
          </p:cNvPr>
          <p:cNvSpPr txBox="1"/>
          <p:nvPr/>
        </p:nvSpPr>
        <p:spPr>
          <a:xfrm>
            <a:off x="6093278" y="1572188"/>
            <a:ext cx="12197442" cy="1015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6000" b="1" spc="-10" dirty="0">
                <a:latin typeface="Bernina Sans Condensed Exbold"/>
              </a:rPr>
              <a:t>RECOMMENDATION</a:t>
            </a:r>
          </a:p>
        </p:txBody>
      </p:sp>
      <p:sp>
        <p:nvSpPr>
          <p:cNvPr id="3" name="Metin kutusu 2">
            <a:extLst>
              <a:ext uri="{FF2B5EF4-FFF2-40B4-BE49-F238E27FC236}">
                <a16:creationId xmlns:a16="http://schemas.microsoft.com/office/drawing/2014/main" id="{58C5E0D4-E738-4DB6-960E-22D6C66252ED}"/>
              </a:ext>
            </a:extLst>
          </p:cNvPr>
          <p:cNvSpPr txBox="1"/>
          <p:nvPr/>
        </p:nvSpPr>
        <p:spPr>
          <a:xfrm>
            <a:off x="1402681" y="4111528"/>
            <a:ext cx="21578637" cy="483209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n-US" sz="4400" b="1" dirty="0">
                <a:latin typeface="Times New Roman" panose="02020603050405020304" pitchFamily="18" charset="0"/>
                <a:cs typeface="Times New Roman" panose="02020603050405020304" pitchFamily="18" charset="0"/>
              </a:rPr>
              <a:t>CCCF19 is invited:</a:t>
            </a:r>
          </a:p>
          <a:p>
            <a:pPr marL="857250" indent="-857250" algn="just">
              <a:buFont typeface="+mj-lt"/>
              <a:buAutoNum type="romanLcPeriod"/>
            </a:pPr>
            <a:r>
              <a:rPr lang="en-US" sz="4400" dirty="0">
                <a:latin typeface="Times New Roman" panose="02020603050405020304" pitchFamily="18" charset="0"/>
                <a:cs typeface="Times New Roman" panose="02020603050405020304" pitchFamily="18" charset="0"/>
              </a:rPr>
              <a:t>to consider the proposed Revision </a:t>
            </a:r>
            <a:r>
              <a:rPr lang="tr-TR" sz="4400" dirty="0">
                <a:latin typeface="Times New Roman" panose="02020603050405020304" pitchFamily="18" charset="0"/>
                <a:cs typeface="Times New Roman" panose="02020603050405020304" pitchFamily="18" charset="0"/>
              </a:rPr>
              <a:t>o</a:t>
            </a:r>
            <a:r>
              <a:rPr lang="en-US" sz="4400" dirty="0">
                <a:latin typeface="Times New Roman" panose="02020603050405020304" pitchFamily="18" charset="0"/>
                <a:cs typeface="Times New Roman" panose="02020603050405020304" pitchFamily="18" charset="0"/>
              </a:rPr>
              <a:t>f The Code </a:t>
            </a:r>
            <a:r>
              <a:rPr lang="tr-TR" sz="4400" dirty="0">
                <a:latin typeface="Times New Roman" panose="02020603050405020304" pitchFamily="18" charset="0"/>
                <a:cs typeface="Times New Roman" panose="02020603050405020304" pitchFamily="18" charset="0"/>
              </a:rPr>
              <a:t>o</a:t>
            </a:r>
            <a:r>
              <a:rPr lang="en-US" sz="4400" dirty="0">
                <a:latin typeface="Times New Roman" panose="02020603050405020304" pitchFamily="18" charset="0"/>
                <a:cs typeface="Times New Roman" panose="02020603050405020304" pitchFamily="18" charset="0"/>
              </a:rPr>
              <a:t>f Practice </a:t>
            </a:r>
            <a:r>
              <a:rPr lang="tr-TR" sz="4400" dirty="0">
                <a:latin typeface="Times New Roman" panose="02020603050405020304" pitchFamily="18" charset="0"/>
                <a:cs typeface="Times New Roman" panose="02020603050405020304" pitchFamily="18" charset="0"/>
              </a:rPr>
              <a:t>f</a:t>
            </a:r>
            <a:r>
              <a:rPr lang="en-US" sz="4400" dirty="0">
                <a:latin typeface="Times New Roman" panose="02020603050405020304" pitchFamily="18" charset="0"/>
                <a:cs typeface="Times New Roman" panose="02020603050405020304" pitchFamily="18" charset="0"/>
              </a:rPr>
              <a:t>or Weed Control To Prevent And Reduce</a:t>
            </a:r>
            <a:r>
              <a:rPr lang="tr-TR" sz="4400" dirty="0">
                <a:latin typeface="Times New Roman" panose="02020603050405020304" pitchFamily="18" charset="0"/>
                <a:cs typeface="Times New Roman" panose="02020603050405020304" pitchFamily="18" charset="0"/>
              </a:rPr>
              <a:t> </a:t>
            </a:r>
            <a:r>
              <a:rPr lang="en-US" sz="4400" dirty="0">
                <a:latin typeface="Times New Roman" panose="02020603050405020304" pitchFamily="18" charset="0"/>
                <a:cs typeface="Times New Roman" panose="02020603050405020304" pitchFamily="18" charset="0"/>
              </a:rPr>
              <a:t>Pyrrolizidine Alkaloid Contamination In Food And Feed (CXC 74-2014), and determine whether it is ready for advancement in the Step Procedure;</a:t>
            </a:r>
          </a:p>
          <a:p>
            <a:pPr marL="857250" indent="-857250" algn="just">
              <a:buFont typeface="+mj-lt"/>
              <a:buAutoNum type="romanLcPeriod"/>
            </a:pPr>
            <a:r>
              <a:rPr lang="en-US" sz="4400" dirty="0">
                <a:latin typeface="Times New Roman" panose="02020603050405020304" pitchFamily="18" charset="0"/>
                <a:cs typeface="Times New Roman" panose="02020603050405020304" pitchFamily="18" charset="0"/>
              </a:rPr>
              <a:t>if not ready for final adoption, to identify key issues in the CoP that would require further consideration or</a:t>
            </a:r>
            <a:r>
              <a:rPr lang="tr-TR" sz="4400" dirty="0">
                <a:latin typeface="Times New Roman" panose="02020603050405020304" pitchFamily="18" charset="0"/>
                <a:cs typeface="Times New Roman" panose="02020603050405020304" pitchFamily="18" charset="0"/>
              </a:rPr>
              <a:t> </a:t>
            </a:r>
            <a:r>
              <a:rPr lang="en-US" sz="4400" dirty="0">
                <a:latin typeface="Times New Roman" panose="02020603050405020304" pitchFamily="18" charset="0"/>
                <a:cs typeface="Times New Roman" panose="02020603050405020304" pitchFamily="18" charset="0"/>
              </a:rPr>
              <a:t>additional topics that must be addressed to progress with the finalization of the CoP</a:t>
            </a:r>
            <a:endParaRPr lang="tr-TR"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316473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0696C8-A091-2C9F-BA31-29F27C0197A6}"/>
              </a:ext>
            </a:extLst>
          </p:cNvPr>
          <p:cNvSpPr txBox="1"/>
          <p:nvPr/>
        </p:nvSpPr>
        <p:spPr>
          <a:xfrm>
            <a:off x="617906" y="5218313"/>
            <a:ext cx="10937990" cy="1764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endParaRPr kumimoji="0" lang="en-US" sz="5400" b="0" i="0" u="none" strike="noStrike" cap="none" spc="0" normalizeH="0" baseline="0" dirty="0">
              <a:ln>
                <a:noFill/>
              </a:ln>
              <a:solidFill>
                <a:schemeClr val="bg1"/>
              </a:solidFill>
              <a:effectLst/>
              <a:uFillTx/>
              <a:latin typeface="Bernina Sans Condensed Sbold" panose="02000000000000000000" pitchFamily="50" charset="0"/>
              <a:sym typeface="Helvetica Neue"/>
            </a:endParaRPr>
          </a:p>
          <a:p>
            <a:pPr marL="0" marR="0" indent="0" algn="l" defTabSz="2438338" rtl="0" fontAlgn="auto" latinLnBrk="0" hangingPunct="0">
              <a:lnSpc>
                <a:spcPct val="100000"/>
              </a:lnSpc>
              <a:spcBef>
                <a:spcPts val="0"/>
              </a:spcBef>
              <a:spcAft>
                <a:spcPts val="0"/>
              </a:spcAft>
              <a:buClrTx/>
              <a:buSzTx/>
              <a:buFontTx/>
              <a:buNone/>
              <a:tabLst/>
            </a:pPr>
            <a:endParaRPr kumimoji="0" lang="en-US" sz="5400" b="0" i="0" u="none" strike="noStrike" cap="none" spc="0" normalizeH="0" baseline="0" dirty="0">
              <a:ln>
                <a:noFill/>
              </a:ln>
              <a:solidFill>
                <a:schemeClr val="bg1"/>
              </a:solidFill>
              <a:effectLst/>
              <a:uFillTx/>
              <a:latin typeface="Bernina Sans Condensed Sbold" panose="02000000000000000000" pitchFamily="50" charset="0"/>
              <a:sym typeface="Helvetica Neue"/>
            </a:endParaRPr>
          </a:p>
        </p:txBody>
      </p:sp>
      <p:sp>
        <p:nvSpPr>
          <p:cNvPr id="4" name="TextBox 1">
            <a:extLst>
              <a:ext uri="{FF2B5EF4-FFF2-40B4-BE49-F238E27FC236}">
                <a16:creationId xmlns:a16="http://schemas.microsoft.com/office/drawing/2014/main" id="{2B8EF405-12B4-44EC-BFDA-016D6CE60030}"/>
              </a:ext>
            </a:extLst>
          </p:cNvPr>
          <p:cNvSpPr txBox="1"/>
          <p:nvPr/>
        </p:nvSpPr>
        <p:spPr>
          <a:xfrm>
            <a:off x="617906" y="6078299"/>
            <a:ext cx="10937990" cy="7797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4400" b="1" i="0" u="none" strike="noStrike" cap="none" spc="0" normalizeH="0" baseline="0" dirty="0">
                <a:ln>
                  <a:noFill/>
                </a:ln>
                <a:solidFill>
                  <a:schemeClr val="bg1"/>
                </a:solidFill>
                <a:effectLst/>
                <a:uFillTx/>
                <a:latin typeface="+mn-lt"/>
                <a:ea typeface="+mn-ea"/>
                <a:cs typeface="+mn-cs"/>
                <a:sym typeface="Helvetica Neue"/>
              </a:rPr>
              <a:t>THANK YOU FOR YOUR ATTENTION</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5E824-C770-5F13-D1C0-7FAAACE57678}"/>
              </a:ext>
            </a:extLst>
          </p:cNvPr>
          <p:cNvSpPr txBox="1"/>
          <p:nvPr/>
        </p:nvSpPr>
        <p:spPr>
          <a:xfrm>
            <a:off x="3346704" y="6321689"/>
            <a:ext cx="18123408" cy="17645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2438338" rtl="0" fontAlgn="auto" latinLnBrk="0" hangingPunct="0">
              <a:lnSpc>
                <a:spcPct val="100000"/>
              </a:lnSpc>
              <a:spcBef>
                <a:spcPts val="0"/>
              </a:spcBef>
              <a:spcAft>
                <a:spcPts val="0"/>
              </a:spcAft>
              <a:buClrTx/>
              <a:buSzTx/>
              <a:buFontTx/>
              <a:buNone/>
              <a:tabLst/>
            </a:pPr>
            <a:endParaRPr kumimoji="0" lang="en-US" sz="5400" b="0" i="0" u="none" strike="noStrike" cap="none" spc="0" normalizeH="0" baseline="0" dirty="0">
              <a:ln>
                <a:noFill/>
              </a:ln>
              <a:solidFill>
                <a:schemeClr val="bg1"/>
              </a:solidFill>
              <a:effectLst/>
              <a:uFillTx/>
              <a:latin typeface="Bernina Sans Condensed Sbold" panose="02000000000000000000" pitchFamily="50" charset="0"/>
              <a:sym typeface="Helvetica Neue"/>
            </a:endParaRPr>
          </a:p>
          <a:p>
            <a:pPr marL="0" marR="0" indent="0" algn="l" defTabSz="2438338" rtl="0" fontAlgn="auto" latinLnBrk="0" hangingPunct="0">
              <a:lnSpc>
                <a:spcPct val="100000"/>
              </a:lnSpc>
              <a:spcBef>
                <a:spcPts val="0"/>
              </a:spcBef>
              <a:spcAft>
                <a:spcPts val="0"/>
              </a:spcAft>
              <a:buClrTx/>
              <a:buSzTx/>
              <a:buFontTx/>
              <a:buNone/>
              <a:tabLst/>
            </a:pPr>
            <a:endParaRPr kumimoji="0" lang="en-US" sz="5400" b="0" i="0" u="none" strike="noStrike" cap="none" spc="0" normalizeH="0" baseline="0" dirty="0">
              <a:ln>
                <a:noFill/>
              </a:ln>
              <a:solidFill>
                <a:schemeClr val="bg1"/>
              </a:solidFill>
              <a:effectLst/>
              <a:uFillTx/>
              <a:latin typeface="Bernina Sans Condensed Sbold" panose="02000000000000000000" pitchFamily="50" charset="0"/>
              <a:sym typeface="Helvetica Neue"/>
            </a:endParaRPr>
          </a:p>
        </p:txBody>
      </p:sp>
      <p:pic>
        <p:nvPicPr>
          <p:cNvPr id="4" name="Picture 3">
            <a:extLst>
              <a:ext uri="{FF2B5EF4-FFF2-40B4-BE49-F238E27FC236}">
                <a16:creationId xmlns:a16="http://schemas.microsoft.com/office/drawing/2014/main" id="{B845C866-996D-D0E7-5281-38756D0D9393}"/>
              </a:ext>
            </a:extLst>
          </p:cNvPr>
          <p:cNvPicPr>
            <a:picLocks noChangeAspect="1"/>
          </p:cNvPicPr>
          <p:nvPr/>
        </p:nvPicPr>
        <p:blipFill>
          <a:blip r:embed="rId2"/>
          <a:stretch>
            <a:fillRect/>
          </a:stretch>
        </p:blipFill>
        <p:spPr>
          <a:xfrm>
            <a:off x="196441" y="13029432"/>
            <a:ext cx="9375022" cy="339096"/>
          </a:xfrm>
          <a:prstGeom prst="rect">
            <a:avLst/>
          </a:prstGeom>
        </p:spPr>
      </p:pic>
      <p:sp>
        <p:nvSpPr>
          <p:cNvPr id="5" name="TextBox 4">
            <a:extLst>
              <a:ext uri="{FF2B5EF4-FFF2-40B4-BE49-F238E27FC236}">
                <a16:creationId xmlns:a16="http://schemas.microsoft.com/office/drawing/2014/main" id="{95A67951-CFE8-E3CD-4D49-DC652955D9F3}"/>
              </a:ext>
            </a:extLst>
          </p:cNvPr>
          <p:cNvSpPr txBox="1"/>
          <p:nvPr/>
        </p:nvSpPr>
        <p:spPr>
          <a:xfrm>
            <a:off x="552041" y="12916852"/>
            <a:ext cx="11112261" cy="5642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3000" b="1" dirty="0">
                <a:solidFill>
                  <a:srgbClr val="0070C0"/>
                </a:solidFill>
                <a:latin typeface="Bernina Sans Condensed" pitchFamily="50" charset="0"/>
              </a:rPr>
              <a:t>Codex Committee on Contaminants in Foods</a:t>
            </a:r>
            <a:endParaRPr kumimoji="0" lang="en-US" sz="3000" b="0" i="0" u="none" strike="noStrike" cap="none" spc="0" normalizeH="0" baseline="0" dirty="0">
              <a:ln>
                <a:noFill/>
              </a:ln>
              <a:solidFill>
                <a:srgbClr val="5E5E5E"/>
              </a:solidFill>
              <a:effectLst/>
              <a:uFillTx/>
              <a:latin typeface="+mn-lt"/>
              <a:ea typeface="+mn-ea"/>
              <a:cs typeface="+mn-cs"/>
              <a:sym typeface="Helvetica Neue"/>
            </a:endParaRPr>
          </a:p>
        </p:txBody>
      </p:sp>
      <p:sp>
        <p:nvSpPr>
          <p:cNvPr id="2" name="TextBox 1">
            <a:extLst>
              <a:ext uri="{FF2B5EF4-FFF2-40B4-BE49-F238E27FC236}">
                <a16:creationId xmlns:a16="http://schemas.microsoft.com/office/drawing/2014/main" id="{D4286788-D929-B0BE-304E-4462F6AD2641}"/>
              </a:ext>
            </a:extLst>
          </p:cNvPr>
          <p:cNvSpPr txBox="1"/>
          <p:nvPr/>
        </p:nvSpPr>
        <p:spPr>
          <a:xfrm>
            <a:off x="8630656" y="6321689"/>
            <a:ext cx="712268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8" rtl="0" fontAlgn="auto" latinLnBrk="0" hangingPunct="0">
              <a:lnSpc>
                <a:spcPct val="100000"/>
              </a:lnSpc>
              <a:spcBef>
                <a:spcPts val="0"/>
              </a:spcBef>
              <a:spcAft>
                <a:spcPts val="0"/>
              </a:spcAft>
              <a:buClrTx/>
              <a:buSzTx/>
              <a:buFontTx/>
              <a:buNone/>
              <a:tabLst/>
            </a:pPr>
            <a:r>
              <a:rPr kumimoji="0" lang="en-US" sz="2400" b="0" i="0" u="none" strike="noStrike" cap="none" spc="0" normalizeH="0" baseline="0" dirty="0">
                <a:ln>
                  <a:noFill/>
                </a:ln>
                <a:solidFill>
                  <a:schemeClr val="bg1"/>
                </a:solidFill>
                <a:effectLst/>
                <a:uFillTx/>
                <a:latin typeface="+mn-lt"/>
                <a:ea typeface="+mn-ea"/>
                <a:cs typeface="+mn-cs"/>
                <a:sym typeface="Helvetica Neue"/>
              </a:rPr>
              <a:t>TEXT</a:t>
            </a:r>
          </a:p>
        </p:txBody>
      </p:sp>
    </p:spTree>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8"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025E6AC-EEA4-9548-95F1-20DE8EEDAC94}">
  <we:reference id="wa200010001" version="1.0.0.1" store="en-US" storeType="OMEX"/>
  <we:alternateReferences>
    <we:reference id="wa200010001" version="1.0.0.1" store="en-US" storeType="OMEX"/>
  </we:alternateReferences>
  <we:properties>
    <we:property name="claude.fileId" value="&quot;bf9e5f1a-11a7-4008-9853-352a1b18f3df&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D8E627DF0443394FBFE7B08062F1F3A8" ma:contentTypeVersion="19" ma:contentTypeDescription="Creare un nuovo documento." ma:contentTypeScope="" ma:versionID="552a28d92b61b7eb0a056ec8ddf24232">
  <xsd:schema xmlns:xsd="http://www.w3.org/2001/XMLSchema" xmlns:xs="http://www.w3.org/2001/XMLSchema" xmlns:p="http://schemas.microsoft.com/office/2006/metadata/properties" xmlns:ns2="34893d2b-7ba7-4b59-b86f-ae3fc6ba06f1" xmlns:ns3="f65240d6-bbd5-4b2d-a4ed-7acf5cafa170" targetNamespace="http://schemas.microsoft.com/office/2006/metadata/properties" ma:root="true" ma:fieldsID="32f94bae97eb758dfe96e88deb20693c" ns2:_="" ns3:_="">
    <xsd:import namespace="34893d2b-7ba7-4b59-b86f-ae3fc6ba06f1"/>
    <xsd:import namespace="f65240d6-bbd5-4b2d-a4ed-7acf5cafa17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Committee"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893d2b-7ba7-4b59-b86f-ae3fc6ba06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Tag immagine" ma:readOnly="false" ma:fieldId="{5cf76f15-5ced-4ddc-b409-7134ff3c332f}" ma:taxonomyMulti="true" ma:sspId="f40eee1e-ad38-437e-be40-fc9f033adc9a"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Committee" ma:index="25" nillable="true" ma:displayName="Committee" ma:format="Dropdown" ma:internalName="Committee">
      <xsd:simpleType>
        <xsd:restriction base="dms:Text">
          <xsd:maxLength value="255"/>
        </xsd:restriction>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5240d6-bbd5-4b2d-a4ed-7acf5cafa170" elementFormDefault="qualified">
    <xsd:import namespace="http://schemas.microsoft.com/office/2006/documentManagement/types"/>
    <xsd:import namespace="http://schemas.microsoft.com/office/infopath/2007/PartnerControls"/>
    <xsd:element name="SharedWithUsers" ma:index="17"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Condiviso con dettagli" ma:internalName="SharedWithDetails" ma:readOnly="true">
      <xsd:simpleType>
        <xsd:restriction base="dms:Note">
          <xsd:maxLength value="255"/>
        </xsd:restriction>
      </xsd:simpleType>
    </xsd:element>
    <xsd:element name="TaxCatchAll" ma:index="22" nillable="true" ma:displayName="Taxonomy Catch All Column" ma:hidden="true" ma:list="{c4c6a5b0-e396-405f-a254-da7d0979553f}" ma:internalName="TaxCatchAll" ma:showField="CatchAllData" ma:web="f65240d6-bbd5-4b2d-a4ed-7acf5cafa17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65240d6-bbd5-4b2d-a4ed-7acf5cafa170" xsi:nil="true"/>
    <lcf76f155ced4ddcb4097134ff3c332f xmlns="34893d2b-7ba7-4b59-b86f-ae3fc6ba06f1">
      <Terms xmlns="http://schemas.microsoft.com/office/infopath/2007/PartnerControls"/>
    </lcf76f155ced4ddcb4097134ff3c332f>
    <Committee xmlns="34893d2b-7ba7-4b59-b86f-ae3fc6ba06f1" xsi:nil="true"/>
  </documentManagement>
</p:properties>
</file>

<file path=customXml/itemProps1.xml><?xml version="1.0" encoding="utf-8"?>
<ds:datastoreItem xmlns:ds="http://schemas.openxmlformats.org/officeDocument/2006/customXml" ds:itemID="{46376C05-1C1D-4BF0-B79F-C197790A6DCB}"/>
</file>

<file path=customXml/itemProps2.xml><?xml version="1.0" encoding="utf-8"?>
<ds:datastoreItem xmlns:ds="http://schemas.openxmlformats.org/officeDocument/2006/customXml" ds:itemID="{9C3FECE5-15D3-4858-B9EB-B027DA1860C7}"/>
</file>

<file path=customXml/itemProps3.xml><?xml version="1.0" encoding="utf-8"?>
<ds:datastoreItem xmlns:ds="http://schemas.openxmlformats.org/officeDocument/2006/customXml" ds:itemID="{268FDFF1-5510-477E-9D4B-C0DB1184DC04}"/>
</file>

<file path=docProps/app.xml><?xml version="1.0" encoding="utf-8"?>
<Properties xmlns="http://schemas.openxmlformats.org/officeDocument/2006/extended-properties" xmlns:vt="http://schemas.openxmlformats.org/officeDocument/2006/docPropsVTypes">
  <TotalTime>530</TotalTime>
  <Words>1243</Words>
  <Application>Microsoft Office PowerPoint</Application>
  <PresentationFormat>Özel</PresentationFormat>
  <Paragraphs>81</Paragraphs>
  <Slides>10</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10</vt:i4>
      </vt:variant>
    </vt:vector>
  </HeadingPairs>
  <TitlesOfParts>
    <vt:vector size="19" baseType="lpstr">
      <vt:lpstr>Aptos</vt:lpstr>
      <vt:lpstr>Arial</vt:lpstr>
      <vt:lpstr>Bernina Sans Condensed</vt:lpstr>
      <vt:lpstr>Bernina Sans Condensed Exbold</vt:lpstr>
      <vt:lpstr>Bernina Sans Condensed Sbold</vt:lpstr>
      <vt:lpstr>Helvetica Neue</vt:lpstr>
      <vt:lpstr>Helvetica Neue Medium</vt:lpstr>
      <vt:lpstr>Times New Roman</vt:lpstr>
      <vt:lpstr>21_BasicWhite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Tarquinio, Ilaria (CJW)</dc:creator>
  <cp:lastModifiedBy>Sinan ARSLAN</cp:lastModifiedBy>
  <cp:revision>23</cp:revision>
  <dcterms:modified xsi:type="dcterms:W3CDTF">2026-10-07T20:18:49Z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0x010100D8E627DF0443394FBFE7B08062F1F3A8</vt:lpwstr>
  </property>
</Properties>
</file>