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61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883" autoAdjust="0"/>
  </p:normalViewPr>
  <p:slideViewPr>
    <p:cSldViewPr snapToGrid="0" snapToObjects="1">
      <p:cViewPr varScale="1">
        <p:scale>
          <a:sx n="64" d="100"/>
          <a:sy n="64" d="100"/>
        </p:scale>
        <p:origin x="656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229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456192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98620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140679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rPr sz="2500" dirty="0"/>
              <a:t>Thailand’s Proposal for </a:t>
            </a:r>
            <a:r>
              <a:rPr lang="en-US" sz="2500" dirty="0" smtClean="0"/>
              <a:t>Priority List for </a:t>
            </a:r>
            <a:r>
              <a:rPr sz="2500" dirty="0" smtClean="0"/>
              <a:t>JECFA Evaluation</a:t>
            </a:r>
            <a:r>
              <a:rPr lang="en-US" sz="2500" dirty="0" smtClean="0"/>
              <a:t> :</a:t>
            </a:r>
            <a:r>
              <a:rPr sz="2500" dirty="0" smtClean="0"/>
              <a:t> </a:t>
            </a:r>
            <a:r>
              <a:rPr sz="2500" dirty="0"/>
              <a:t>MOAH in Food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52380"/>
            <a:ext cx="8758488" cy="9694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8365D"/>
                </a:solidFill>
                <a:latin typeface="Aptos Display"/>
              </a:defRPr>
            </a:pPr>
            <a:r>
              <a:rPr dirty="0"/>
              <a:t>Mineral Oil Aromatic Hydrocarbons (MOAH)</a:t>
            </a:r>
          </a:p>
          <a:p>
            <a:pPr>
              <a:spcBef>
                <a:spcPts val="600"/>
              </a:spcBef>
              <a:defRPr sz="2000">
                <a:solidFill>
                  <a:srgbClr val="297478"/>
                </a:solidFill>
                <a:latin typeface="Aptos"/>
              </a:defRPr>
            </a:pPr>
            <a:r>
              <a:rPr dirty="0"/>
              <a:t>Proposal submitted by Thailand for </a:t>
            </a:r>
            <a:r>
              <a:rPr lang="en-US" dirty="0"/>
              <a:t>P</a:t>
            </a:r>
            <a:r>
              <a:rPr lang="en-US" dirty="0" smtClean="0"/>
              <a:t>riority </a:t>
            </a:r>
            <a:r>
              <a:rPr lang="en-US" dirty="0"/>
              <a:t>L</a:t>
            </a:r>
            <a:r>
              <a:rPr lang="en-US" dirty="0" smtClean="0"/>
              <a:t>ist for </a:t>
            </a:r>
            <a:r>
              <a:rPr dirty="0" smtClean="0"/>
              <a:t>JECFA</a:t>
            </a:r>
            <a:r>
              <a:rPr lang="en-US" dirty="0" smtClean="0"/>
              <a:t> Evaluation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85800" y="288036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2880360"/>
            <a:ext cx="73152" cy="2057400"/>
          </a:xfrm>
          <a:prstGeom prst="rect">
            <a:avLst/>
          </a:prstGeom>
          <a:solidFill>
            <a:srgbClr val="297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3044952"/>
            <a:ext cx="30449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3502152"/>
            <a:ext cx="30449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/>
              <a:t>To request a scientific safety evaluation of MOAH as contaminants in food.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70832" y="288036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0832" y="2880360"/>
            <a:ext cx="73152" cy="2057400"/>
          </a:xfrm>
          <a:prstGeom prst="rect">
            <a:avLst/>
          </a:prstGeom>
          <a:solidFill>
            <a:srgbClr val="2F5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3044952"/>
            <a:ext cx="30449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Why 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3502152"/>
            <a:ext cx="30449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/>
              <a:t>MOAH has been reported in a wide range of food commodities, with emerging regulatory developments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5864" y="2880360"/>
            <a:ext cx="342900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55864" y="2880360"/>
            <a:ext cx="73152" cy="2057400"/>
          </a:xfrm>
          <a:prstGeom prst="rect">
            <a:avLst/>
          </a:prstGeom>
          <a:solidFill>
            <a:srgbClr val="C69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2" y="3044952"/>
            <a:ext cx="30449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What Thailand seeks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3502152"/>
            <a:ext cx="30449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/>
              <a:t>An internationally recognized scientific basis to inform future Codex risk management work.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0352" y="6519672"/>
            <a:ext cx="7772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687"/>
                </a:solidFill>
                <a:latin typeface="Aptos"/>
              </a:defRPr>
            </a:pPr>
            <a:r>
              <a:t>Thailand – Proposal for JECFA Evaluation of MOAH in Food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501384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687"/>
                </a:solidFill>
                <a:latin typeface="Aptos"/>
              </a:defRPr>
            </a:pPr>
            <a: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0642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Why is MOAH a concern?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14985" y="1251814"/>
            <a:ext cx="10204704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78409" y="1234440"/>
            <a:ext cx="73152" cy="4480560"/>
          </a:xfrm>
          <a:prstGeom prst="rect">
            <a:avLst/>
          </a:prstGeom>
          <a:solidFill>
            <a:srgbClr val="2F5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0352" y="6519672"/>
            <a:ext cx="7772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687"/>
                </a:solidFill>
                <a:latin typeface="Aptos"/>
              </a:defRPr>
            </a:pPr>
            <a:r>
              <a:t>Thailand – Proposal for JECFA Evaluation of MOAH in Food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501384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687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8178" y="1380744"/>
            <a:ext cx="55412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Aptos Display"/>
              </a:rPr>
              <a:t>P</a:t>
            </a:r>
            <a:r>
              <a:rPr lang="en-US" sz="2400" b="1" dirty="0">
                <a:solidFill>
                  <a:srgbClr val="002060"/>
                </a:solidFill>
                <a:latin typeface="Aptos Display"/>
              </a:rPr>
              <a:t>ublic</a:t>
            </a:r>
            <a:r>
              <a:rPr sz="2400" b="1" dirty="0">
                <a:solidFill>
                  <a:srgbClr val="002060"/>
                </a:solidFill>
                <a:latin typeface="Aptos Display"/>
              </a:rPr>
              <a:t> health concern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7885" y="1971339"/>
            <a:ext cx="955547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/>
              <a:t>Mineral oil hydrocarbons (MOH) </a:t>
            </a:r>
            <a:r>
              <a:rPr lang="en-US" sz="1600" dirty="0" smtClean="0"/>
              <a:t>are </a:t>
            </a:r>
            <a:r>
              <a:rPr lang="en-US" sz="1600" dirty="0"/>
              <a:t>chemical compounds derived from crude oil but also </a:t>
            </a:r>
            <a:r>
              <a:rPr lang="en-US" sz="1600" dirty="0" smtClean="0"/>
              <a:t>produced synthetically </a:t>
            </a:r>
            <a:r>
              <a:rPr lang="en-US" sz="1600" dirty="0"/>
              <a:t>from coal, natural gas, and biomass. </a:t>
            </a:r>
            <a:endParaRPr lang="en-US" sz="1600" dirty="0" smtClean="0"/>
          </a:p>
          <a:p>
            <a:pPr marL="179388" indent="-179388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/>
              <a:t>MOH consists of two main groups: MOAH, which contains aromatic hydrocarbons, and MOSH, which contains saturated hydrocarbons.</a:t>
            </a:r>
          </a:p>
          <a:p>
            <a:pPr marL="179388" indent="-179388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 smtClean="0"/>
              <a:t>IARC </a:t>
            </a:r>
            <a:r>
              <a:rPr lang="en-US" sz="1600" dirty="0"/>
              <a:t>has classified untreated or mildly treated mineral oils as Group 1, carcinogenic to humans. </a:t>
            </a:r>
            <a:endParaRPr lang="en-US" sz="1600" dirty="0" smtClean="0"/>
          </a:p>
          <a:p>
            <a:pPr marL="179388" indent="-179388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 smtClean="0"/>
              <a:t>2023 EFSA </a:t>
            </a:r>
            <a:r>
              <a:rPr lang="en-US" sz="1600" dirty="0"/>
              <a:t>opinion on an update of the risk assessment of MOHs in </a:t>
            </a:r>
            <a:r>
              <a:rPr lang="en-US" sz="1600" dirty="0" smtClean="0"/>
              <a:t>food:</a:t>
            </a:r>
            <a:endParaRPr lang="en-US" sz="1600" dirty="0"/>
          </a:p>
          <a:p>
            <a:pPr marL="742950" lvl="1" indent="-285750">
              <a:spcBef>
                <a:spcPts val="1200"/>
              </a:spcBef>
              <a:buFont typeface="Courier New" panose="02070309020205020404" pitchFamily="49" charset="0"/>
              <a:buChar char="o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/>
              <a:t>Certain </a:t>
            </a:r>
            <a:r>
              <a:rPr lang="en-US" sz="1600" b="1" dirty="0"/>
              <a:t>MOAH with 3 or more aromatic rings </a:t>
            </a:r>
            <a:r>
              <a:rPr lang="en-US" sz="1600" dirty="0"/>
              <a:t>are of particular toxicological </a:t>
            </a:r>
            <a:r>
              <a:rPr lang="en-US" sz="1600" dirty="0" smtClean="0"/>
              <a:t>concern. </a:t>
            </a:r>
            <a:r>
              <a:rPr lang="en-US" sz="1600" dirty="0"/>
              <a:t>Some may be genotoxic and carcinogenic.</a:t>
            </a:r>
          </a:p>
          <a:p>
            <a:pPr marL="742950" lvl="1" indent="-285750">
              <a:spcBef>
                <a:spcPts val="1200"/>
              </a:spcBef>
              <a:buFont typeface="Courier New" panose="02070309020205020404" pitchFamily="49" charset="0"/>
              <a:buChar char="o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/>
              <a:t>For </a:t>
            </a:r>
            <a:r>
              <a:rPr lang="en-US" sz="1600" b="1" dirty="0"/>
              <a:t>1–2 ring MO</a:t>
            </a:r>
            <a:r>
              <a:rPr lang="en-US" sz="1600" dirty="0"/>
              <a:t>AH, toxicological information remains limited and the health risk is uncertain.</a:t>
            </a:r>
          </a:p>
          <a:p>
            <a:pPr marL="742950" lvl="1" indent="-285750">
              <a:spcBef>
                <a:spcPts val="1200"/>
              </a:spcBef>
              <a:buFont typeface="Courier New" panose="02070309020205020404" pitchFamily="49" charset="0"/>
              <a:buChar char="o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 smtClean="0"/>
              <a:t>The </a:t>
            </a:r>
            <a:r>
              <a:rPr lang="en-US" sz="1600" dirty="0"/>
              <a:t>present dietary exposure to </a:t>
            </a:r>
            <a:r>
              <a:rPr lang="en-US" sz="1600" b="1" dirty="0" smtClean="0"/>
              <a:t>MOSH </a:t>
            </a:r>
            <a:r>
              <a:rPr lang="en-US" sz="1600" dirty="0" smtClean="0">
                <a:solidFill>
                  <a:srgbClr val="232A32"/>
                </a:solidFill>
                <a:latin typeface="Aptos"/>
              </a:rPr>
              <a:t>is </a:t>
            </a:r>
            <a:r>
              <a:rPr lang="en-US" sz="1600" dirty="0">
                <a:solidFill>
                  <a:srgbClr val="232A32"/>
                </a:solidFill>
                <a:latin typeface="Aptos"/>
              </a:rPr>
              <a:t>unlikely to pose a concern for human health</a:t>
            </a:r>
            <a:r>
              <a:rPr lang="th-TH" sz="1600" dirty="0">
                <a:solidFill>
                  <a:srgbClr val="232A32"/>
                </a:solidFill>
                <a:latin typeface="Aptos"/>
              </a:rPr>
              <a:t>. </a:t>
            </a:r>
            <a:endParaRPr lang="en-US" sz="1600" dirty="0">
              <a:solidFill>
                <a:srgbClr val="232A32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0352" y="6519672"/>
            <a:ext cx="7772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687"/>
                </a:solidFill>
                <a:latin typeface="Aptos"/>
              </a:defRPr>
            </a:pPr>
            <a:r>
              <a:t>Thailand – Proposal for JECFA Evaluation of MOAH in Food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501384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687"/>
                </a:solidFill>
                <a:latin typeface="Aptos"/>
              </a:defRPr>
            </a:pPr>
            <a:r>
              <a:t>2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78082" y="2066041"/>
            <a:ext cx="5136918" cy="3421474"/>
            <a:chOff x="578082" y="1943827"/>
            <a:chExt cx="5136918" cy="3421474"/>
          </a:xfrm>
        </p:grpSpPr>
        <p:sp>
          <p:nvSpPr>
            <p:cNvPr id="5" name="Rounded Rectangle 4"/>
            <p:cNvSpPr/>
            <p:nvPr/>
          </p:nvSpPr>
          <p:spPr>
            <a:xfrm>
              <a:off x="676656" y="1943827"/>
              <a:ext cx="5038344" cy="3416551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7DFE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ectangle 5"/>
            <p:cNvSpPr/>
            <p:nvPr/>
          </p:nvSpPr>
          <p:spPr>
            <a:xfrm>
              <a:off x="578082" y="1943827"/>
              <a:ext cx="73152" cy="3384000"/>
            </a:xfrm>
            <a:prstGeom prst="rect">
              <a:avLst/>
            </a:prstGeom>
            <a:solidFill>
              <a:srgbClr val="29747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36808" y="2049963"/>
              <a:ext cx="4659319" cy="3315338"/>
              <a:chOff x="887841" y="3755945"/>
              <a:chExt cx="4659319" cy="3315338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922046" y="3755945"/>
                <a:ext cx="1875000" cy="35394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700" b="1">
                    <a:solidFill>
                      <a:srgbClr val="18365D"/>
                    </a:solidFill>
                    <a:latin typeface="Aptos"/>
                  </a:defRPr>
                </a:pPr>
                <a:r>
                  <a:rPr lang="en-US" dirty="0" smtClean="0"/>
                  <a:t>Multiple sources</a:t>
                </a:r>
                <a:endParaRPr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87841" y="4208961"/>
                <a:ext cx="4659319" cy="28623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82563" indent="-182563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700">
                    <a:solidFill>
                      <a:srgbClr val="1F2937"/>
                    </a:solidFill>
                  </a:defRPr>
                </a:pPr>
                <a:r>
                  <a:rPr lang="en-US" sz="1600" dirty="0" smtClean="0">
                    <a:solidFill>
                      <a:srgbClr val="232A32"/>
                    </a:solidFill>
                    <a:latin typeface="Aptos"/>
                  </a:rPr>
                  <a:t>Agricultural </a:t>
                </a:r>
                <a:r>
                  <a:rPr lang="en-US" sz="1600" dirty="0">
                    <a:solidFill>
                      <a:srgbClr val="232A32"/>
                    </a:solidFill>
                    <a:latin typeface="Aptos"/>
                  </a:rPr>
                  <a:t>contamination: fuel, </a:t>
                </a:r>
                <a:r>
                  <a:rPr lang="en-US" sz="1600" dirty="0" smtClean="0">
                    <a:solidFill>
                      <a:srgbClr val="232A32"/>
                    </a:solidFill>
                    <a:latin typeface="Aptos"/>
                  </a:rPr>
                  <a:t>lubricants, some pesticides and jute bag</a:t>
                </a:r>
                <a:endParaRPr lang="en-US" sz="1600" dirty="0">
                  <a:solidFill>
                    <a:srgbClr val="232A32"/>
                  </a:solidFill>
                  <a:latin typeface="Aptos"/>
                </a:endParaRPr>
              </a:p>
              <a:p>
                <a:pPr marL="182563" indent="-182563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700">
                    <a:solidFill>
                      <a:srgbClr val="1F2937"/>
                    </a:solidFill>
                  </a:defRPr>
                </a:pPr>
                <a:r>
                  <a:rPr lang="en-US" sz="1600" dirty="0" smtClean="0">
                    <a:solidFill>
                      <a:srgbClr val="232A32"/>
                    </a:solidFill>
                    <a:latin typeface="Aptos"/>
                  </a:rPr>
                  <a:t>Environmental </a:t>
                </a:r>
                <a:r>
                  <a:rPr lang="en-US" sz="1600" dirty="0">
                    <a:solidFill>
                      <a:srgbClr val="232A32"/>
                    </a:solidFill>
                    <a:latin typeface="Aptos"/>
                  </a:rPr>
                  <a:t>contamination: emissions and deposition</a:t>
                </a:r>
              </a:p>
              <a:p>
                <a:pPr marL="182563" indent="-182563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700">
                    <a:solidFill>
                      <a:srgbClr val="1F2937"/>
                    </a:solidFill>
                  </a:defRPr>
                </a:pPr>
                <a:r>
                  <a:rPr lang="en-US" sz="1600" dirty="0" smtClean="0">
                    <a:solidFill>
                      <a:srgbClr val="232A32"/>
                    </a:solidFill>
                    <a:latin typeface="Aptos"/>
                  </a:rPr>
                  <a:t>Food </a:t>
                </a:r>
                <a:r>
                  <a:rPr lang="en-US" sz="1600" dirty="0">
                    <a:solidFill>
                      <a:srgbClr val="232A32"/>
                    </a:solidFill>
                    <a:latin typeface="Aptos"/>
                  </a:rPr>
                  <a:t>processing: lubricants, additives and technical aids</a:t>
                </a:r>
              </a:p>
              <a:p>
                <a:pPr marL="182563" indent="-182563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700">
                    <a:solidFill>
                      <a:srgbClr val="1F2937"/>
                    </a:solidFill>
                  </a:defRPr>
                </a:pPr>
                <a:r>
                  <a:rPr lang="en-US" sz="1600" dirty="0" smtClean="0">
                    <a:solidFill>
                      <a:srgbClr val="232A32"/>
                    </a:solidFill>
                    <a:latin typeface="Aptos"/>
                  </a:rPr>
                  <a:t>Food </a:t>
                </a:r>
                <a:r>
                  <a:rPr lang="en-US" sz="1600" dirty="0">
                    <a:solidFill>
                      <a:srgbClr val="232A32"/>
                    </a:solidFill>
                    <a:latin typeface="Aptos"/>
                  </a:rPr>
                  <a:t>packaging: adhesives, plastics, cans, paper/cardboard and recycled </a:t>
                </a:r>
                <a:r>
                  <a:rPr lang="en-US" sz="1600" dirty="0" smtClean="0">
                    <a:solidFill>
                      <a:srgbClr val="232A32"/>
                    </a:solidFill>
                    <a:latin typeface="Aptos"/>
                  </a:rPr>
                  <a:t>materials</a:t>
                </a:r>
                <a:endParaRPr lang="th-TH" sz="1600" dirty="0" smtClean="0">
                  <a:solidFill>
                    <a:srgbClr val="232A32"/>
                  </a:solidFill>
                  <a:latin typeface="Aptos"/>
                </a:endParaRPr>
              </a:p>
              <a:p>
                <a:pPr marL="182563" indent="-182563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700">
                    <a:solidFill>
                      <a:srgbClr val="1F2937"/>
                    </a:solidFill>
                  </a:defRPr>
                </a:pPr>
                <a:r>
                  <a:rPr lang="en-US" sz="1600" dirty="0">
                    <a:solidFill>
                      <a:srgbClr val="232A32"/>
                    </a:solidFill>
                    <a:latin typeface="Aptos"/>
                  </a:rPr>
                  <a:t>Uncertainties - Scientific evidence needed to confirm these sources</a:t>
                </a:r>
                <a:endParaRPr lang="en-US" sz="1600" dirty="0">
                  <a:solidFill>
                    <a:srgbClr val="232A32"/>
                  </a:solidFill>
                  <a:latin typeface="Aptos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502920" y="146304"/>
            <a:ext cx="110642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Why is MOAH a concern?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177092"/>
            <a:ext cx="60885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rPr lang="en-US" sz="2400" dirty="0" smtClean="0">
                <a:solidFill>
                  <a:srgbClr val="002060"/>
                </a:solidFill>
              </a:rPr>
              <a:t>Food production and processing </a:t>
            </a:r>
            <a:r>
              <a:rPr sz="2400" dirty="0" smtClean="0">
                <a:solidFill>
                  <a:srgbClr val="002060"/>
                </a:solidFill>
              </a:rPr>
              <a:t>concern</a:t>
            </a:r>
            <a:endParaRPr sz="2400" dirty="0">
              <a:solidFill>
                <a:srgbClr val="00206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406897" y="2066041"/>
            <a:ext cx="5160262" cy="3416551"/>
            <a:chOff x="6406897" y="1943827"/>
            <a:chExt cx="5160262" cy="3416551"/>
          </a:xfrm>
        </p:grpSpPr>
        <p:sp>
          <p:nvSpPr>
            <p:cNvPr id="27" name="Rounded Rectangle 26"/>
            <p:cNvSpPr/>
            <p:nvPr/>
          </p:nvSpPr>
          <p:spPr>
            <a:xfrm>
              <a:off x="6452616" y="1943827"/>
              <a:ext cx="5041392" cy="3416551"/>
            </a:xfrm>
            <a:prstGeom prst="roundRect">
              <a:avLst/>
            </a:prstGeom>
            <a:solidFill>
              <a:srgbClr val="FFFFFF"/>
            </a:solidFill>
            <a:ln>
              <a:solidFill>
                <a:srgbClr val="D7DFE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6799828" y="2019858"/>
              <a:ext cx="4767331" cy="3207127"/>
              <a:chOff x="859276" y="1399270"/>
              <a:chExt cx="4767331" cy="3207127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859277" y="1399270"/>
                <a:ext cx="3182112" cy="38404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700" b="1">
                    <a:solidFill>
                      <a:srgbClr val="18365D"/>
                    </a:solidFill>
                    <a:latin typeface="Aptos"/>
                  </a:defRPr>
                </a:pPr>
                <a:r>
                  <a:rPr dirty="0"/>
                  <a:t>Occurrence in food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859276" y="1759464"/>
                <a:ext cx="4767331" cy="28469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  <a:defRPr sz="1350">
                    <a:solidFill>
                      <a:srgbClr val="232A32"/>
                    </a:solidFill>
                    <a:latin typeface="Aptos"/>
                  </a:defRPr>
                </a:pPr>
                <a:r>
                  <a:rPr sz="1600" dirty="0"/>
                  <a:t>MOAH may occur in a wide range of foods, including</a:t>
                </a:r>
                <a:r>
                  <a:rPr sz="1600" dirty="0" smtClean="0"/>
                  <a:t>:</a:t>
                </a:r>
                <a:endParaRPr lang="en-US" sz="1600" dirty="0" smtClean="0"/>
              </a:p>
              <a:p>
                <a:pPr marL="179388" indent="-179388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350">
                    <a:solidFill>
                      <a:srgbClr val="232A32"/>
                    </a:solidFill>
                    <a:latin typeface="Aptos"/>
                  </a:defRPr>
                </a:pPr>
                <a:r>
                  <a:rPr sz="1600" dirty="0" smtClean="0"/>
                  <a:t>cereals </a:t>
                </a:r>
                <a:r>
                  <a:rPr sz="1600" dirty="0"/>
                  <a:t>and cereal </a:t>
                </a:r>
                <a:r>
                  <a:rPr sz="1600" dirty="0" smtClean="0"/>
                  <a:t>products</a:t>
                </a:r>
                <a:endParaRPr lang="en-US" sz="1600" dirty="0" smtClean="0"/>
              </a:p>
              <a:p>
                <a:pPr marL="179388" indent="-179388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350">
                    <a:solidFill>
                      <a:srgbClr val="232A32"/>
                    </a:solidFill>
                    <a:latin typeface="Aptos"/>
                  </a:defRPr>
                </a:pPr>
                <a:r>
                  <a:rPr sz="1600" dirty="0" smtClean="0"/>
                  <a:t>vegetable </a:t>
                </a:r>
                <a:r>
                  <a:rPr sz="1600" dirty="0"/>
                  <a:t>oils and </a:t>
                </a:r>
                <a:r>
                  <a:rPr sz="1600" dirty="0" smtClean="0"/>
                  <a:t>oilseeds</a:t>
                </a:r>
                <a:endParaRPr lang="en-US" sz="1600" dirty="0" smtClean="0"/>
              </a:p>
              <a:p>
                <a:pPr marL="179388" indent="-179388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350">
                    <a:solidFill>
                      <a:srgbClr val="232A32"/>
                    </a:solidFill>
                    <a:latin typeface="Aptos"/>
                  </a:defRPr>
                </a:pPr>
                <a:r>
                  <a:rPr lang="en-US" sz="1600" dirty="0" smtClean="0"/>
                  <a:t>cocoa, coffee and product</a:t>
                </a:r>
              </a:p>
              <a:p>
                <a:pPr marL="179388" indent="-179388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350">
                    <a:solidFill>
                      <a:srgbClr val="232A32"/>
                    </a:solidFill>
                    <a:latin typeface="Aptos"/>
                  </a:defRPr>
                </a:pPr>
                <a:r>
                  <a:rPr lang="en-US" sz="1600" dirty="0" smtClean="0"/>
                  <a:t>h</a:t>
                </a:r>
                <a:r>
                  <a:rPr sz="1600" dirty="0" smtClean="0"/>
                  <a:t>erbs </a:t>
                </a:r>
                <a:r>
                  <a:rPr sz="1600" dirty="0"/>
                  <a:t>and </a:t>
                </a:r>
                <a:r>
                  <a:rPr sz="1600" dirty="0" smtClean="0"/>
                  <a:t>spices</a:t>
                </a:r>
                <a:endParaRPr lang="en-US" sz="1600" dirty="0" smtClean="0"/>
              </a:p>
              <a:p>
                <a:pPr marL="179388" indent="-179388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350">
                    <a:solidFill>
                      <a:srgbClr val="232A32"/>
                    </a:solidFill>
                    <a:latin typeface="Aptos"/>
                  </a:defRPr>
                </a:pPr>
                <a:r>
                  <a:rPr lang="en-US" sz="1600" dirty="0" smtClean="0"/>
                  <a:t>pulses and nuts</a:t>
                </a:r>
              </a:p>
              <a:p>
                <a:pPr marL="179388" indent="-179388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350">
                    <a:solidFill>
                      <a:srgbClr val="232A32"/>
                    </a:solidFill>
                    <a:latin typeface="Aptos"/>
                  </a:defRPr>
                </a:pPr>
                <a:r>
                  <a:rPr sz="1600" dirty="0" smtClean="0"/>
                  <a:t>processed foods</a:t>
                </a:r>
                <a:r>
                  <a:rPr lang="en-US" sz="1600" dirty="0" smtClean="0"/>
                  <a:t> consisting of these ingredients</a:t>
                </a:r>
              </a:p>
              <a:p>
                <a:pPr marL="179388" indent="-179388"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350">
                    <a:solidFill>
                      <a:srgbClr val="232A32"/>
                    </a:solidFill>
                    <a:latin typeface="Aptos"/>
                  </a:defRPr>
                </a:pPr>
                <a:r>
                  <a:rPr sz="1600" dirty="0" smtClean="0"/>
                  <a:t>infant foods</a:t>
                </a:r>
                <a:endParaRPr sz="1600" dirty="0"/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6406897" y="1968600"/>
              <a:ext cx="73152" cy="3384000"/>
            </a:xfrm>
            <a:prstGeom prst="rect">
              <a:avLst/>
            </a:prstGeom>
            <a:solidFill>
              <a:srgbClr val="2F5C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7135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124710" y="1234440"/>
            <a:ext cx="10067546" cy="4773168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124711" y="1234440"/>
            <a:ext cx="73152" cy="4752000"/>
          </a:xfrm>
          <a:prstGeom prst="rect">
            <a:avLst/>
          </a:prstGeom>
          <a:solidFill>
            <a:srgbClr val="C69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72184" y="1305382"/>
            <a:ext cx="221586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rPr sz="2400" b="1" dirty="0">
                <a:solidFill>
                  <a:srgbClr val="002060"/>
                </a:solidFill>
                <a:latin typeface="Aptos Display"/>
              </a:rPr>
              <a:t>Trade </a:t>
            </a:r>
            <a:r>
              <a:rPr lang="en-US" sz="2400" b="1" dirty="0">
                <a:solidFill>
                  <a:srgbClr val="002060"/>
                </a:solidFill>
                <a:latin typeface="Aptos Display"/>
              </a:rPr>
              <a:t>concern</a:t>
            </a:r>
            <a:endParaRPr sz="2400" b="1" dirty="0">
              <a:solidFill>
                <a:srgbClr val="002060"/>
              </a:solidFill>
              <a:latin typeface="Aptos Display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57883" y="1809211"/>
            <a:ext cx="9674352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/>
              <a:t>MOAH has been reported in internationally traded commodities</a:t>
            </a:r>
            <a:r>
              <a:rPr sz="1600" dirty="0" smtClean="0"/>
              <a:t>.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/>
              <a:t>Several trade – related issues concerning MOAH have been reported through the EURASFF since 2022. </a:t>
            </a:r>
            <a:endParaRPr lang="en-US" sz="1600" dirty="0" smtClean="0"/>
          </a:p>
          <a:p>
            <a:pPr marL="630238" lvl="1" indent="-173038">
              <a:spcBef>
                <a:spcPts val="6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400" dirty="0" smtClean="0"/>
              <a:t>Cereals </a:t>
            </a:r>
            <a:r>
              <a:rPr lang="en-US" sz="1400" dirty="0"/>
              <a:t>and bakery products: rice (such as basmati), instant noodles, crackers, and cereal bars.</a:t>
            </a:r>
          </a:p>
          <a:p>
            <a:pPr marL="630238" lvl="1" indent="-173038"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400" dirty="0" smtClean="0"/>
              <a:t>Fats</a:t>
            </a:r>
            <a:r>
              <a:rPr lang="en-US" sz="1400" dirty="0"/>
              <a:t>, oils and seeds: olive pomace oil, vegetable oils, and oilseeds.</a:t>
            </a:r>
          </a:p>
          <a:p>
            <a:pPr marL="630238" lvl="1" indent="-173038"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400" dirty="0" smtClean="0"/>
              <a:t>Herbs </a:t>
            </a:r>
            <a:r>
              <a:rPr lang="en-US" sz="1400" dirty="0"/>
              <a:t>and spices: paprika powder, ground cumin, lemongrass powder, parsley, and various tea blends.</a:t>
            </a:r>
          </a:p>
          <a:p>
            <a:pPr marL="630238" lvl="1" indent="-173038"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400" dirty="0" smtClean="0"/>
              <a:t>Snacks </a:t>
            </a:r>
            <a:r>
              <a:rPr lang="en-US" sz="1400" dirty="0"/>
              <a:t>and sweets: lollipops, chocolate and cocoa products.</a:t>
            </a:r>
          </a:p>
          <a:p>
            <a:pPr marL="630238" lvl="1" indent="-173038"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400" dirty="0" smtClean="0"/>
              <a:t>Proteins</a:t>
            </a:r>
            <a:r>
              <a:rPr lang="en-US" sz="1400" dirty="0"/>
              <a:t>: vegan protein powders and pea proteins.</a:t>
            </a:r>
          </a:p>
          <a:p>
            <a:pPr marL="630238" lvl="1" indent="-173038"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400" dirty="0" smtClean="0"/>
              <a:t>Pulses</a:t>
            </a:r>
            <a:r>
              <a:rPr lang="en-US" sz="1400" dirty="0"/>
              <a:t>: green peas</a:t>
            </a:r>
            <a:r>
              <a:rPr lang="en-US" sz="1400" dirty="0" smtClean="0"/>
              <a:t>.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/>
              <a:t>Draft Commission Regulation (EU) amending EU Regulation (EU) 2023/915 as regards MLs of MOAH in food is expected to take effect on 1 January 2027. It will apply to a broad range of food categories, </a:t>
            </a:r>
            <a:r>
              <a:rPr lang="en-US" sz="1600" dirty="0" smtClean="0"/>
              <a:t>e.g.</a:t>
            </a:r>
            <a:r>
              <a:rPr lang="en-US" sz="1600" dirty="0" smtClean="0"/>
              <a:t> </a:t>
            </a:r>
            <a:r>
              <a:rPr lang="en-US" sz="1600" dirty="0"/>
              <a:t>oilseeds and oil fruits, animal and vegetable fats and oils, tree nuts, pulses, cereal grains and products, milk and dairy products, cocoa products, and infant food.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Notifications </a:t>
            </a:r>
            <a:r>
              <a:rPr sz="1600" dirty="0"/>
              <a:t>and regulatory developments indicate a need for greater clarity on consumer risk and appropriate risk management</a:t>
            </a:r>
            <a:r>
              <a:rPr sz="1600" dirty="0" smtClean="0"/>
              <a:t>.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endParaRPr sz="1600" dirty="0"/>
          </a:p>
        </p:txBody>
      </p:sp>
      <p:sp>
        <p:nvSpPr>
          <p:cNvPr id="17" name="Rectangle 16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0352" y="6519672"/>
            <a:ext cx="7772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687"/>
                </a:solidFill>
                <a:latin typeface="Aptos"/>
              </a:defRPr>
            </a:pPr>
            <a:r>
              <a:t>Thailand – Proposal for JECFA Evaluation of MOAH in Food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501384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687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146304"/>
            <a:ext cx="110642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Why is MOAH a concern?</a:t>
            </a:r>
          </a:p>
        </p:txBody>
      </p:sp>
    </p:spTree>
    <p:extLst>
      <p:ext uri="{BB962C8B-B14F-4D97-AF65-F5344CB8AC3E}">
        <p14:creationId xmlns:p14="http://schemas.microsoft.com/office/powerpoint/2010/main" val="170823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0642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Why is a JECFA evaluation needed?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687"/>
                </a:solidFill>
                <a:latin typeface="Aptos"/>
              </a:defRPr>
            </a:pPr>
            <a:r>
              <a:rPr dirty="0"/>
              <a:t>To strengthen the scientific basis for risk management and Codex work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10744200" cy="987552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325880"/>
            <a:ext cx="73152" cy="987552"/>
          </a:xfrm>
          <a:prstGeom prst="rect">
            <a:avLst/>
          </a:prstGeom>
          <a:solidFill>
            <a:srgbClr val="297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490472"/>
            <a:ext cx="103601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Current evidence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947672"/>
            <a:ext cx="103601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/>
              <a:t>MOAH occurrence is documented, but toxicity and exposure information remain incomplete.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551176"/>
            <a:ext cx="10744200" cy="987552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2551176"/>
            <a:ext cx="73152" cy="987552"/>
          </a:xfrm>
          <a:prstGeom prst="rect">
            <a:avLst/>
          </a:prstGeom>
          <a:solidFill>
            <a:srgbClr val="2F5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2715768"/>
            <a:ext cx="103601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Key uncertainty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3172968"/>
            <a:ext cx="1072591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500" spc="-20" dirty="0"/>
              <a:t>The level of consumer </a:t>
            </a:r>
            <a:r>
              <a:rPr lang="en-US" sz="1500" spc="-20" dirty="0" smtClean="0"/>
              <a:t>health </a:t>
            </a:r>
            <a:r>
              <a:rPr sz="1500" spc="-20" dirty="0" smtClean="0"/>
              <a:t>risk</a:t>
            </a:r>
            <a:r>
              <a:rPr lang="en-US" sz="1500" spc="-20" dirty="0" smtClean="0"/>
              <a:t>,</a:t>
            </a:r>
            <a:r>
              <a:rPr sz="1500" spc="-20" dirty="0" smtClean="0"/>
              <a:t> </a:t>
            </a:r>
            <a:r>
              <a:rPr sz="1500" spc="-20" dirty="0"/>
              <a:t>and the need </a:t>
            </a:r>
            <a:r>
              <a:rPr sz="1500" spc="-20" dirty="0" smtClean="0"/>
              <a:t>for</a:t>
            </a:r>
            <a:r>
              <a:rPr lang="en-US" sz="1500" spc="-20" dirty="0" smtClean="0"/>
              <a:t> and the level of </a:t>
            </a:r>
            <a:r>
              <a:rPr sz="1500" spc="-20" dirty="0" smtClean="0"/>
              <a:t> </a:t>
            </a:r>
            <a:r>
              <a:rPr sz="1500" spc="-20" dirty="0"/>
              <a:t>appropriate risk management are not yet sufficiently clear.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76472"/>
            <a:ext cx="10744200" cy="987552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1520" y="3776472"/>
            <a:ext cx="73152" cy="987552"/>
          </a:xfrm>
          <a:prstGeom prst="rect">
            <a:avLst/>
          </a:prstGeom>
          <a:solidFill>
            <a:srgbClr val="C69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32688" y="3941063"/>
            <a:ext cx="103601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JECFA assessment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" y="4398264"/>
            <a:ext cx="105430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spc="-30" dirty="0"/>
              <a:t>A comprehensive, internationally recognized risk assessment can integrate toxicity, occurrence and exposure information.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5001768"/>
            <a:ext cx="10744200" cy="987552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31520" y="5001768"/>
            <a:ext cx="73152" cy="987552"/>
          </a:xfrm>
          <a:prstGeom prst="rect">
            <a:avLst/>
          </a:prstGeom>
          <a:solidFill>
            <a:srgbClr val="297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2688" y="5166360"/>
            <a:ext cx="103601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Codex outcome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2688" y="5566868"/>
            <a:ext cx="1079906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spc="-40" dirty="0"/>
              <a:t>Scientific advice could support future CCCF </a:t>
            </a:r>
            <a:r>
              <a:rPr sz="1600" spc="-40" dirty="0" smtClean="0"/>
              <a:t>work</a:t>
            </a:r>
            <a:r>
              <a:rPr lang="en-US" sz="1600" spc="-40" dirty="0" smtClean="0"/>
              <a:t>s</a:t>
            </a:r>
            <a:r>
              <a:rPr sz="1600" spc="-40" dirty="0" smtClean="0"/>
              <a:t> </a:t>
            </a:r>
            <a:r>
              <a:rPr sz="1600" spc="-40" dirty="0"/>
              <a:t>on </a:t>
            </a:r>
            <a:r>
              <a:rPr sz="1600" spc="-40" dirty="0" smtClean="0"/>
              <a:t>codes </a:t>
            </a:r>
            <a:r>
              <a:rPr sz="1600" spc="-40" dirty="0"/>
              <a:t>of </a:t>
            </a:r>
            <a:r>
              <a:rPr sz="1600" spc="-40" dirty="0" smtClean="0"/>
              <a:t>practice</a:t>
            </a:r>
            <a:r>
              <a:rPr lang="en-US" sz="1600" spc="-40" dirty="0" smtClean="0"/>
              <a:t>, guidance, as appropriate,</a:t>
            </a:r>
            <a:r>
              <a:rPr sz="1600" spc="-40" dirty="0" smtClean="0"/>
              <a:t> </a:t>
            </a:r>
            <a:r>
              <a:rPr sz="1600" spc="-40" dirty="0"/>
              <a:t>and/or </a:t>
            </a:r>
            <a:r>
              <a:rPr lang="en-US" sz="1600" spc="-40" dirty="0" smtClean="0"/>
              <a:t>ML</a:t>
            </a:r>
            <a:r>
              <a:rPr sz="1600" spc="-40" dirty="0" smtClean="0"/>
              <a:t>s</a:t>
            </a:r>
            <a:r>
              <a:rPr sz="1600" spc="-40" dirty="0"/>
              <a:t>, </a:t>
            </a:r>
            <a:r>
              <a:rPr lang="en-US" sz="1600" spc="-40" dirty="0" smtClean="0"/>
              <a:t>if necessary</a:t>
            </a:r>
            <a:r>
              <a:rPr sz="1600" spc="-40" dirty="0" smtClean="0"/>
              <a:t>.</a:t>
            </a:r>
            <a:endParaRPr sz="1600" spc="-40" dirty="0"/>
          </a:p>
        </p:txBody>
      </p:sp>
      <p:sp>
        <p:nvSpPr>
          <p:cNvPr id="24" name="Rectangle 23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0352" y="6519672"/>
            <a:ext cx="7772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687"/>
                </a:solidFill>
                <a:latin typeface="Aptos"/>
              </a:defRPr>
            </a:pPr>
            <a:r>
              <a:t>Thailand – Proposal for JECFA Evaluation of MOAH in Food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501384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687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7840" y="2313432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667687"/>
                </a:solidFill>
              </a:defRPr>
            </a:pPr>
            <a:r>
              <a:rPr dirty="0"/>
              <a:t>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35387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667687"/>
                </a:solidFill>
              </a:defRPr>
            </a:pPr>
            <a:r>
              <a:rPr dirty="0"/>
              <a:t>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4764024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667687"/>
                </a:solidFill>
              </a:defRPr>
            </a:pPr>
            <a:r>
              <a:t>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0642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What information is needed?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687"/>
                </a:solidFill>
                <a:latin typeface="Aptos"/>
              </a:defRPr>
            </a:pPr>
            <a:r>
              <a:t>Priority data gaps identified in Thailand’s proposal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34440"/>
            <a:ext cx="26060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234440"/>
            <a:ext cx="73152" cy="4526280"/>
          </a:xfrm>
          <a:prstGeom prst="rect">
            <a:avLst/>
          </a:prstGeom>
          <a:solidFill>
            <a:srgbClr val="297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399032"/>
            <a:ext cx="222199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1  Toxicology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856232"/>
            <a:ext cx="2404872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Toxicity </a:t>
            </a:r>
            <a:r>
              <a:rPr sz="1600" dirty="0"/>
              <a:t>of individual MOAH </a:t>
            </a:r>
            <a:r>
              <a:rPr sz="1600" dirty="0" smtClean="0"/>
              <a:t>fractions</a:t>
            </a:r>
            <a:endParaRPr lang="th-TH" sz="1600" dirty="0" smtClean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err="1" smtClean="0"/>
              <a:t>Genotoxicity</a:t>
            </a:r>
            <a:r>
              <a:rPr sz="1600" dirty="0" smtClean="0"/>
              <a:t> </a:t>
            </a:r>
            <a:r>
              <a:rPr sz="1600" dirty="0"/>
              <a:t>/ </a:t>
            </a:r>
            <a:r>
              <a:rPr sz="1600" dirty="0" smtClean="0"/>
              <a:t>carcinogenicity</a:t>
            </a:r>
            <a:endParaRPr lang="th-TH" sz="1600" dirty="0" smtClean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Influence </a:t>
            </a:r>
            <a:r>
              <a:rPr sz="1600" dirty="0"/>
              <a:t>of molecular structure and </a:t>
            </a:r>
            <a:r>
              <a:rPr sz="1600" dirty="0" smtClean="0"/>
              <a:t>alkylation</a:t>
            </a:r>
            <a:endParaRPr lang="th-TH" sz="1600" dirty="0" smtClean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Data </a:t>
            </a:r>
            <a:r>
              <a:rPr sz="1600" dirty="0"/>
              <a:t>sufficient for risk </a:t>
            </a:r>
            <a:r>
              <a:rPr lang="en-US" sz="1600" dirty="0"/>
              <a:t>c</a:t>
            </a:r>
            <a:r>
              <a:rPr sz="1600" dirty="0" smtClean="0"/>
              <a:t>haracterization</a:t>
            </a:r>
            <a:endParaRPr lang="en-US" sz="1600" dirty="0" smtClean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lang="en-US" sz="1600" dirty="0" smtClean="0"/>
              <a:t>Available data and toxicological evaluation by EFSA and other sources, where available</a:t>
            </a:r>
            <a:endParaRPr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3401568" y="1234440"/>
            <a:ext cx="26060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401568" y="1234440"/>
            <a:ext cx="73152" cy="4526280"/>
          </a:xfrm>
          <a:prstGeom prst="rect">
            <a:avLst/>
          </a:prstGeom>
          <a:solidFill>
            <a:srgbClr val="2F5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02736" y="1399032"/>
            <a:ext cx="222199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2  Occurrence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2736" y="1856232"/>
            <a:ext cx="2404872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Occurrence </a:t>
            </a:r>
            <a:r>
              <a:rPr sz="1600" dirty="0"/>
              <a:t>across food </a:t>
            </a:r>
            <a:r>
              <a:rPr sz="1600" dirty="0" smtClean="0"/>
              <a:t>commodities</a:t>
            </a:r>
            <a:r>
              <a:rPr lang="en-US" sz="1600" dirty="0" smtClean="0"/>
              <a:t> and across all regions (EU and other regions)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Molecular </a:t>
            </a:r>
            <a:r>
              <a:rPr sz="1600" dirty="0"/>
              <a:t>composition / </a:t>
            </a:r>
            <a:r>
              <a:rPr sz="1600" dirty="0" smtClean="0"/>
              <a:t>fractions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Reliable </a:t>
            </a:r>
            <a:r>
              <a:rPr sz="1600" dirty="0"/>
              <a:t>and comparable analytical </a:t>
            </a:r>
            <a:r>
              <a:rPr sz="1600" dirty="0" smtClean="0"/>
              <a:t>data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endParaRPr lang="en-US" sz="1600" dirty="0" smtClean="0"/>
          </a:p>
        </p:txBody>
      </p:sp>
      <p:sp>
        <p:nvSpPr>
          <p:cNvPr id="13" name="Rounded Rectangle 12"/>
          <p:cNvSpPr/>
          <p:nvPr/>
        </p:nvSpPr>
        <p:spPr>
          <a:xfrm>
            <a:off x="6208776" y="1234440"/>
            <a:ext cx="26060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08776" y="1234440"/>
            <a:ext cx="73152" cy="4526280"/>
          </a:xfrm>
          <a:prstGeom prst="rect">
            <a:avLst/>
          </a:prstGeom>
          <a:solidFill>
            <a:srgbClr val="C69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9944" y="1399032"/>
            <a:ext cx="222199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3  Exposure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9944" y="1856232"/>
            <a:ext cx="2221992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Food </a:t>
            </a:r>
            <a:r>
              <a:rPr sz="1600" dirty="0"/>
              <a:t>consumption </a:t>
            </a:r>
            <a:r>
              <a:rPr sz="1600" dirty="0" smtClean="0"/>
              <a:t>information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Dietary </a:t>
            </a:r>
            <a:r>
              <a:rPr sz="1600" dirty="0"/>
              <a:t>exposure across </a:t>
            </a:r>
            <a:r>
              <a:rPr sz="1600" dirty="0" smtClean="0"/>
              <a:t>populations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Data </a:t>
            </a:r>
            <a:r>
              <a:rPr sz="1600" dirty="0"/>
              <a:t>representing internationally traded </a:t>
            </a:r>
            <a:r>
              <a:rPr sz="1600" dirty="0" smtClean="0"/>
              <a:t>foods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Greater </a:t>
            </a:r>
            <a:r>
              <a:rPr sz="1600" dirty="0"/>
              <a:t>global coverage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15984" y="1234440"/>
            <a:ext cx="260604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015984" y="1234440"/>
            <a:ext cx="73152" cy="4526280"/>
          </a:xfrm>
          <a:prstGeom prst="rect">
            <a:avLst/>
          </a:prstGeom>
          <a:solidFill>
            <a:srgbClr val="297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089136" y="1389888"/>
            <a:ext cx="222199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rPr dirty="0"/>
              <a:t>4  Developing countries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17152" y="1856232"/>
            <a:ext cx="222199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Technical </a:t>
            </a:r>
            <a:r>
              <a:rPr sz="1600" dirty="0"/>
              <a:t>and analytical </a:t>
            </a:r>
            <a:r>
              <a:rPr sz="1600" dirty="0" smtClean="0"/>
              <a:t>capacity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Practical </a:t>
            </a:r>
            <a:r>
              <a:rPr sz="1600" dirty="0"/>
              <a:t>and cost-effective </a:t>
            </a:r>
            <a:r>
              <a:rPr sz="1600" dirty="0" smtClean="0"/>
              <a:t>methods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Monitoring </a:t>
            </a:r>
            <a:r>
              <a:rPr sz="1600" dirty="0"/>
              <a:t>and enforcement </a:t>
            </a:r>
            <a:r>
              <a:rPr sz="1600" dirty="0" smtClean="0"/>
              <a:t>capability</a:t>
            </a:r>
            <a:endParaRPr lang="en-US" sz="1600" dirty="0" smtClean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 smtClean="0"/>
              <a:t>More </a:t>
            </a:r>
            <a:r>
              <a:rPr sz="1600" dirty="0"/>
              <a:t>data from developing countries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30352" y="6519672"/>
            <a:ext cx="7772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687"/>
                </a:solidFill>
                <a:latin typeface="Aptos"/>
              </a:defRPr>
            </a:pPr>
            <a:r>
              <a:t>Thailand – Proposal for JECFA Evaluation of MOAH in Food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501384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687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8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110642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ptos Display"/>
              </a:defRPr>
            </a:pPr>
            <a:r>
              <a:t>Thailand’s Proposal and Next Step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687"/>
                </a:solidFill>
                <a:latin typeface="Aptos"/>
              </a:defRPr>
            </a:pPr>
            <a:r>
              <a:t>A collaborative approach to build the evidence base for JECFA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52578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73152" cy="4343400"/>
          </a:xfrm>
          <a:prstGeom prst="rect">
            <a:avLst/>
          </a:prstGeom>
          <a:solidFill>
            <a:srgbClr val="2974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1490472"/>
            <a:ext cx="48737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Thailand proposes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947672"/>
            <a:ext cx="487375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/>
              <a:t>1. Consider </a:t>
            </a:r>
            <a:r>
              <a:rPr lang="en-US" sz="1600" dirty="0" smtClean="0"/>
              <a:t>Priority for </a:t>
            </a:r>
            <a:r>
              <a:rPr sz="1600" dirty="0" smtClean="0"/>
              <a:t>MOAH </a:t>
            </a:r>
            <a:r>
              <a:rPr sz="1600" dirty="0"/>
              <a:t>in food for evaluation by JECFA.</a:t>
            </a:r>
            <a:br>
              <a:rPr sz="1600" dirty="0"/>
            </a:br>
            <a:r>
              <a:rPr sz="1600" dirty="0"/>
              <a:t/>
            </a:r>
            <a:br>
              <a:rPr sz="1600" dirty="0"/>
            </a:br>
            <a:r>
              <a:rPr sz="1600" dirty="0"/>
              <a:t>2. Encourage Members with relevant toxicity and occurrence data to contribute to the dossier.</a:t>
            </a:r>
            <a:br>
              <a:rPr sz="1600" dirty="0"/>
            </a:br>
            <a:r>
              <a:rPr sz="1600" dirty="0"/>
              <a:t/>
            </a:r>
            <a:br>
              <a:rPr sz="1600" dirty="0"/>
            </a:br>
            <a:r>
              <a:rPr sz="1600" dirty="0"/>
              <a:t>3. Promote international collaboration to improve the quality, quantity and global representativeness of data.</a:t>
            </a:r>
            <a:br>
              <a:rPr sz="1600" dirty="0"/>
            </a:br>
            <a:r>
              <a:rPr sz="1600" dirty="0"/>
              <a:t/>
            </a:r>
            <a:br>
              <a:rPr sz="1600" dirty="0"/>
            </a:br>
            <a:r>
              <a:rPr sz="1600" dirty="0"/>
              <a:t>4. Use JECFA scientific advice to inform future Codex consideration, as appropriate.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325880"/>
            <a:ext cx="5257800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7DF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1325880"/>
            <a:ext cx="73152" cy="4343400"/>
          </a:xfrm>
          <a:prstGeom prst="rect">
            <a:avLst/>
          </a:prstGeom>
          <a:solidFill>
            <a:srgbClr val="C69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490472"/>
            <a:ext cx="487375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365D"/>
                </a:solidFill>
                <a:latin typeface="Aptos"/>
              </a:defRPr>
            </a:pPr>
            <a:r>
              <a:t>Key message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1947672"/>
            <a:ext cx="487375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32A32"/>
                </a:solidFill>
                <a:latin typeface="Aptos"/>
              </a:defRPr>
            </a:pPr>
            <a:r>
              <a:rPr sz="1600" dirty="0"/>
              <a:t>A JECFA evaluation would help answer three fundamental questions:</a:t>
            </a:r>
            <a:br>
              <a:rPr sz="1600" dirty="0"/>
            </a:br>
            <a:r>
              <a:rPr sz="1600" dirty="0"/>
              <a:t/>
            </a:r>
            <a:br>
              <a:rPr sz="1600" dirty="0"/>
            </a:br>
            <a:r>
              <a:rPr sz="1600" dirty="0"/>
              <a:t>• What is the level of health risk from MOAH exposure through food?</a:t>
            </a:r>
            <a:br>
              <a:rPr sz="1600" dirty="0"/>
            </a:br>
            <a:r>
              <a:rPr sz="1600" dirty="0"/>
              <a:t/>
            </a:r>
            <a:br>
              <a:rPr sz="1600" dirty="0"/>
            </a:br>
            <a:r>
              <a:rPr sz="1600" dirty="0"/>
              <a:t>• What additional evidence is needed to reduce current uncertainties?</a:t>
            </a:r>
            <a:br>
              <a:rPr sz="1600" dirty="0"/>
            </a:br>
            <a:r>
              <a:rPr sz="1600" dirty="0"/>
              <a:t/>
            </a:r>
            <a:br>
              <a:rPr sz="1600" dirty="0"/>
            </a:br>
            <a:r>
              <a:rPr sz="1600" dirty="0"/>
              <a:t>• What science-based risk management approach, if any, should be considered by Codex?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833872"/>
            <a:ext cx="10332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8365D"/>
                </a:solidFill>
                <a:latin typeface="Aptos"/>
              </a:defRPr>
            </a:pPr>
            <a:r>
              <a:t>Thailand welcomes Members’ views and support for further development of the JECFA dossier.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0352" y="6519672"/>
            <a:ext cx="77724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67687"/>
                </a:solidFill>
                <a:latin typeface="Aptos"/>
              </a:defRPr>
            </a:pPr>
            <a:r>
              <a:t>Thailand – Proposal for JECFA Evaluation of MOAH in Food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501384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687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E627DF0443394FBFE7B08062F1F3A8" ma:contentTypeVersion="19" ma:contentTypeDescription="Create a new document." ma:contentTypeScope="" ma:versionID="a73b726a9cfcfdc60f73fe2318ea1575">
  <xsd:schema xmlns:xsd="http://www.w3.org/2001/XMLSchema" xmlns:xs="http://www.w3.org/2001/XMLSchema" xmlns:p="http://schemas.microsoft.com/office/2006/metadata/properties" xmlns:ns2="34893d2b-7ba7-4b59-b86f-ae3fc6ba06f1" xmlns:ns3="f65240d6-bbd5-4b2d-a4ed-7acf5cafa170" targetNamespace="http://schemas.microsoft.com/office/2006/metadata/properties" ma:root="true" ma:fieldsID="ad17de65f6f407a6adef9aa5f2b0c1e8" ns2:_="" ns3:_="">
    <xsd:import namespace="34893d2b-7ba7-4b59-b86f-ae3fc6ba06f1"/>
    <xsd:import namespace="f65240d6-bbd5-4b2d-a4ed-7acf5cafa1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Committe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893d2b-7ba7-4b59-b86f-ae3fc6ba06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ommittee" ma:index="25" nillable="true" ma:displayName="Committee" ma:format="Dropdown" ma:internalName="Committee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5240d6-bbd5-4b2d-a4ed-7acf5cafa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4c6a5b0-e396-405f-a254-da7d0979553f}" ma:internalName="TaxCatchAll" ma:showField="CatchAllData" ma:web="f65240d6-bbd5-4b2d-a4ed-7acf5cafa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5240d6-bbd5-4b2d-a4ed-7acf5cafa170" xsi:nil="true"/>
    <lcf76f155ced4ddcb4097134ff3c332f xmlns="34893d2b-7ba7-4b59-b86f-ae3fc6ba06f1">
      <Terms xmlns="http://schemas.microsoft.com/office/infopath/2007/PartnerControls"/>
    </lcf76f155ced4ddcb4097134ff3c332f>
    <Committee xmlns="34893d2b-7ba7-4b59-b86f-ae3fc6ba06f1" xsi:nil="true"/>
  </documentManagement>
</p:properties>
</file>

<file path=customXml/itemProps1.xml><?xml version="1.0" encoding="utf-8"?>
<ds:datastoreItem xmlns:ds="http://schemas.openxmlformats.org/officeDocument/2006/customXml" ds:itemID="{7690640F-6E32-483D-9C7B-1B9F6209C23E}"/>
</file>

<file path=customXml/itemProps2.xml><?xml version="1.0" encoding="utf-8"?>
<ds:datastoreItem xmlns:ds="http://schemas.openxmlformats.org/officeDocument/2006/customXml" ds:itemID="{0B628059-76CF-4682-BB5B-2FBF26C5F5E4}"/>
</file>

<file path=customXml/itemProps3.xml><?xml version="1.0" encoding="utf-8"?>
<ds:datastoreItem xmlns:ds="http://schemas.openxmlformats.org/officeDocument/2006/customXml" ds:itemID="{2570C27F-CC58-48E0-8DAA-10DE8C49E393}"/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786</Words>
  <Application>Microsoft Office PowerPoint</Application>
  <PresentationFormat>Widescreen</PresentationFormat>
  <Paragraphs>103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Cordia New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Chutiwan</dc:creator>
  <cp:keywords/>
  <dc:description>generated using python-pptx</dc:description>
  <cp:lastModifiedBy>Chutiwan</cp:lastModifiedBy>
  <cp:revision>27</cp:revision>
  <dcterms:created xsi:type="dcterms:W3CDTF">2013-01-27T09:14:16Z</dcterms:created>
  <dcterms:modified xsi:type="dcterms:W3CDTF">2026-10-07T03:05:48Z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0x010100D8E627DF0443394FBFE7B08062F1F3A8</vt:lpwstr>
  </property>
</Properties>
</file>